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4"/>
  </p:sldMasterIdLst>
  <p:notesMasterIdLst>
    <p:notesMasterId r:id="rId30"/>
  </p:notesMasterIdLst>
  <p:sldIdLst>
    <p:sldId id="256" r:id="rId5"/>
    <p:sldId id="300" r:id="rId6"/>
    <p:sldId id="295" r:id="rId7"/>
    <p:sldId id="294" r:id="rId8"/>
    <p:sldId id="280" r:id="rId9"/>
    <p:sldId id="296" r:id="rId10"/>
    <p:sldId id="277" r:id="rId11"/>
    <p:sldId id="278" r:id="rId12"/>
    <p:sldId id="279" r:id="rId13"/>
    <p:sldId id="281" r:id="rId14"/>
    <p:sldId id="283" r:id="rId15"/>
    <p:sldId id="282" r:id="rId16"/>
    <p:sldId id="286" r:id="rId17"/>
    <p:sldId id="284" r:id="rId18"/>
    <p:sldId id="301" r:id="rId19"/>
    <p:sldId id="285" r:id="rId20"/>
    <p:sldId id="287" r:id="rId21"/>
    <p:sldId id="297" r:id="rId22"/>
    <p:sldId id="288" r:id="rId23"/>
    <p:sldId id="298" r:id="rId24"/>
    <p:sldId id="289" r:id="rId25"/>
    <p:sldId id="290" r:id="rId26"/>
    <p:sldId id="299" r:id="rId27"/>
    <p:sldId id="291" r:id="rId28"/>
    <p:sldId id="292" r:id="rId29"/>
  </p:sldIdLst>
  <p:sldSz cx="9144000" cy="6858000" type="screen4x3"/>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3399FF"/>
    <a:srgbClr val="3366FF"/>
    <a:srgbClr val="0066FF"/>
    <a:srgbClr val="0099FF"/>
    <a:srgbClr val="0066CC"/>
    <a:srgbClr val="000000"/>
    <a:srgbClr val="993366"/>
    <a:srgbClr val="CC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p:cViewPr varScale="1">
        <p:scale>
          <a:sx n="105" d="100"/>
          <a:sy n="105" d="100"/>
        </p:scale>
        <p:origin x="120"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E354D1-472E-4C43-893D-0B1B2640418F}"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n-US"/>
        </a:p>
      </dgm:t>
    </dgm:pt>
    <dgm:pt modelId="{F2359827-B451-4C0B-AB1C-EBE41CED995F}">
      <dgm:prSet phldrT="[Text]" custT="1"/>
      <dgm:spPr/>
      <dgm:t>
        <a:bodyPr/>
        <a:lstStyle/>
        <a:p>
          <a:pPr algn="ctr"/>
          <a:endParaRPr lang="en-US" sz="2400" b="1" dirty="0">
            <a:solidFill>
              <a:schemeClr val="bg1"/>
            </a:solidFill>
          </a:endParaRPr>
        </a:p>
      </dgm:t>
    </dgm:pt>
    <dgm:pt modelId="{DA1651E6-9FAD-4E7A-8293-B1681A389A33}" type="parTrans" cxnId="{56D61C9A-87F0-4F08-943D-E9E43E459B9F}">
      <dgm:prSet/>
      <dgm:spPr/>
      <dgm:t>
        <a:bodyPr/>
        <a:lstStyle/>
        <a:p>
          <a:endParaRPr lang="en-US"/>
        </a:p>
      </dgm:t>
    </dgm:pt>
    <dgm:pt modelId="{C5FB4EA9-2CFB-43E6-9138-F0D5A7932781}" type="sibTrans" cxnId="{56D61C9A-87F0-4F08-943D-E9E43E459B9F}">
      <dgm:prSet/>
      <dgm:spPr/>
      <dgm:t>
        <a:bodyPr/>
        <a:lstStyle/>
        <a:p>
          <a:endParaRPr lang="en-US"/>
        </a:p>
      </dgm:t>
    </dgm:pt>
    <dgm:pt modelId="{5FBB7E15-85E3-433F-8CE2-CC67C24A94D7}">
      <dgm:prSet/>
      <dgm:spPr/>
      <dgm:t>
        <a:bodyPr/>
        <a:lstStyle/>
        <a:p>
          <a:endParaRPr lang="en-US"/>
        </a:p>
      </dgm:t>
    </dgm:pt>
    <dgm:pt modelId="{EE96EDB6-4982-474F-8D6D-545A015FA8C7}" type="parTrans" cxnId="{0DB16574-F201-4A2F-B908-C3146425B73E}">
      <dgm:prSet/>
      <dgm:spPr/>
      <dgm:t>
        <a:bodyPr/>
        <a:lstStyle/>
        <a:p>
          <a:endParaRPr lang="en-US"/>
        </a:p>
      </dgm:t>
    </dgm:pt>
    <dgm:pt modelId="{17ED483D-3D23-40A4-8572-8636992681C0}" type="sibTrans" cxnId="{0DB16574-F201-4A2F-B908-C3146425B73E}">
      <dgm:prSet/>
      <dgm:spPr/>
      <dgm:t>
        <a:bodyPr/>
        <a:lstStyle/>
        <a:p>
          <a:endParaRPr lang="en-US"/>
        </a:p>
      </dgm:t>
    </dgm:pt>
    <dgm:pt modelId="{9F168A8C-E259-4769-838F-AC1A342713C8}">
      <dgm:prSet/>
      <dgm:spPr/>
      <dgm:t>
        <a:bodyPr/>
        <a:lstStyle/>
        <a:p>
          <a:endParaRPr lang="en-US"/>
        </a:p>
      </dgm:t>
    </dgm:pt>
    <dgm:pt modelId="{71E76BF5-2B51-45FF-A53A-C678CE342AFA}" type="parTrans" cxnId="{0098B7E8-C385-4C68-BB41-57997BC14689}">
      <dgm:prSet/>
      <dgm:spPr/>
      <dgm:t>
        <a:bodyPr/>
        <a:lstStyle/>
        <a:p>
          <a:endParaRPr lang="en-US"/>
        </a:p>
      </dgm:t>
    </dgm:pt>
    <dgm:pt modelId="{0A8E7F4A-B781-42F7-816A-441E199576D7}" type="sibTrans" cxnId="{0098B7E8-C385-4C68-BB41-57997BC14689}">
      <dgm:prSet/>
      <dgm:spPr/>
      <dgm:t>
        <a:bodyPr/>
        <a:lstStyle/>
        <a:p>
          <a:endParaRPr lang="en-US"/>
        </a:p>
      </dgm:t>
    </dgm:pt>
    <dgm:pt modelId="{C7A36023-94A7-4C96-8D22-FAEA33793D2E}" type="pres">
      <dgm:prSet presAssocID="{F1E354D1-472E-4C43-893D-0B1B2640418F}" presName="arrowDiagram" presStyleCnt="0">
        <dgm:presLayoutVars>
          <dgm:chMax val="5"/>
          <dgm:dir/>
          <dgm:resizeHandles val="exact"/>
        </dgm:presLayoutVars>
      </dgm:prSet>
      <dgm:spPr/>
      <dgm:t>
        <a:bodyPr/>
        <a:lstStyle/>
        <a:p>
          <a:endParaRPr lang="en-US"/>
        </a:p>
      </dgm:t>
    </dgm:pt>
    <dgm:pt modelId="{9A20673B-1156-4F68-A0FD-A61DF5198594}" type="pres">
      <dgm:prSet presAssocID="{F1E354D1-472E-4C43-893D-0B1B2640418F}" presName="arrow" presStyleLbl="bgShp" presStyleIdx="0" presStyleCnt="1"/>
      <dgm:spPr/>
    </dgm:pt>
    <dgm:pt modelId="{16825A3D-8B3A-47C0-BDDA-8AB928481744}" type="pres">
      <dgm:prSet presAssocID="{F1E354D1-472E-4C43-893D-0B1B2640418F}" presName="arrowDiagram3" presStyleCnt="0"/>
      <dgm:spPr/>
    </dgm:pt>
    <dgm:pt modelId="{2C9741C0-2B73-427A-9025-586D2AD6CCE4}" type="pres">
      <dgm:prSet presAssocID="{9F168A8C-E259-4769-838F-AC1A342713C8}" presName="bullet3a" presStyleLbl="node1" presStyleIdx="0" presStyleCnt="3"/>
      <dgm:spPr/>
      <dgm:t>
        <a:bodyPr/>
        <a:lstStyle/>
        <a:p>
          <a:endParaRPr lang="en-US"/>
        </a:p>
      </dgm:t>
    </dgm:pt>
    <dgm:pt modelId="{DBD5BBD7-6BB5-4E3D-B50B-A04F4E1EB92F}" type="pres">
      <dgm:prSet presAssocID="{9F168A8C-E259-4769-838F-AC1A342713C8}" presName="textBox3a" presStyleLbl="revTx" presStyleIdx="0" presStyleCnt="3">
        <dgm:presLayoutVars>
          <dgm:bulletEnabled val="1"/>
        </dgm:presLayoutVars>
      </dgm:prSet>
      <dgm:spPr/>
      <dgm:t>
        <a:bodyPr/>
        <a:lstStyle/>
        <a:p>
          <a:endParaRPr lang="en-US"/>
        </a:p>
      </dgm:t>
    </dgm:pt>
    <dgm:pt modelId="{17679556-4F8E-4002-8486-5BB630471B93}" type="pres">
      <dgm:prSet presAssocID="{5FBB7E15-85E3-433F-8CE2-CC67C24A94D7}" presName="bullet3b" presStyleLbl="node1" presStyleIdx="1" presStyleCnt="3"/>
      <dgm:spPr/>
      <dgm:t>
        <a:bodyPr/>
        <a:lstStyle/>
        <a:p>
          <a:endParaRPr lang="en-US"/>
        </a:p>
      </dgm:t>
    </dgm:pt>
    <dgm:pt modelId="{7DD829FE-920E-4CB8-94B9-FA77CA858E91}" type="pres">
      <dgm:prSet presAssocID="{5FBB7E15-85E3-433F-8CE2-CC67C24A94D7}" presName="textBox3b" presStyleLbl="revTx" presStyleIdx="1" presStyleCnt="3">
        <dgm:presLayoutVars>
          <dgm:bulletEnabled val="1"/>
        </dgm:presLayoutVars>
      </dgm:prSet>
      <dgm:spPr/>
      <dgm:t>
        <a:bodyPr/>
        <a:lstStyle/>
        <a:p>
          <a:endParaRPr lang="en-US"/>
        </a:p>
      </dgm:t>
    </dgm:pt>
    <dgm:pt modelId="{7676071C-3040-4BE0-859B-744A7614E237}" type="pres">
      <dgm:prSet presAssocID="{F2359827-B451-4C0B-AB1C-EBE41CED995F}" presName="bullet3c" presStyleLbl="node1" presStyleIdx="2" presStyleCnt="3"/>
      <dgm:spPr/>
    </dgm:pt>
    <dgm:pt modelId="{141138A0-17D8-4604-A9C5-3F6CF12A30C5}" type="pres">
      <dgm:prSet presAssocID="{F2359827-B451-4C0B-AB1C-EBE41CED995F}" presName="textBox3c" presStyleLbl="revTx" presStyleIdx="2" presStyleCnt="3" custLinFactNeighborX="64621" custLinFactNeighborY="-35839">
        <dgm:presLayoutVars>
          <dgm:bulletEnabled val="1"/>
        </dgm:presLayoutVars>
      </dgm:prSet>
      <dgm:spPr/>
      <dgm:t>
        <a:bodyPr/>
        <a:lstStyle/>
        <a:p>
          <a:endParaRPr lang="en-US"/>
        </a:p>
      </dgm:t>
    </dgm:pt>
  </dgm:ptLst>
  <dgm:cxnLst>
    <dgm:cxn modelId="{0098B7E8-C385-4C68-BB41-57997BC14689}" srcId="{F1E354D1-472E-4C43-893D-0B1B2640418F}" destId="{9F168A8C-E259-4769-838F-AC1A342713C8}" srcOrd="0" destOrd="0" parTransId="{71E76BF5-2B51-45FF-A53A-C678CE342AFA}" sibTransId="{0A8E7F4A-B781-42F7-816A-441E199576D7}"/>
    <dgm:cxn modelId="{0DB16574-F201-4A2F-B908-C3146425B73E}" srcId="{F1E354D1-472E-4C43-893D-0B1B2640418F}" destId="{5FBB7E15-85E3-433F-8CE2-CC67C24A94D7}" srcOrd="1" destOrd="0" parTransId="{EE96EDB6-4982-474F-8D6D-545A015FA8C7}" sibTransId="{17ED483D-3D23-40A4-8572-8636992681C0}"/>
    <dgm:cxn modelId="{570F31DD-DFC1-4B75-9DF1-2C4D23972E7A}" type="presOf" srcId="{5FBB7E15-85E3-433F-8CE2-CC67C24A94D7}" destId="{7DD829FE-920E-4CB8-94B9-FA77CA858E91}" srcOrd="0" destOrd="0" presId="urn:microsoft.com/office/officeart/2005/8/layout/arrow2"/>
    <dgm:cxn modelId="{3567FC2E-1FF1-4641-AC6D-585CA2E56A3B}" type="presOf" srcId="{F1E354D1-472E-4C43-893D-0B1B2640418F}" destId="{C7A36023-94A7-4C96-8D22-FAEA33793D2E}" srcOrd="0" destOrd="0" presId="urn:microsoft.com/office/officeart/2005/8/layout/arrow2"/>
    <dgm:cxn modelId="{56D61C9A-87F0-4F08-943D-E9E43E459B9F}" srcId="{F1E354D1-472E-4C43-893D-0B1B2640418F}" destId="{F2359827-B451-4C0B-AB1C-EBE41CED995F}" srcOrd="2" destOrd="0" parTransId="{DA1651E6-9FAD-4E7A-8293-B1681A389A33}" sibTransId="{C5FB4EA9-2CFB-43E6-9138-F0D5A7932781}"/>
    <dgm:cxn modelId="{3ABF8DDB-D10B-45BA-8AAA-5C1560985527}" type="presOf" srcId="{9F168A8C-E259-4769-838F-AC1A342713C8}" destId="{DBD5BBD7-6BB5-4E3D-B50B-A04F4E1EB92F}" srcOrd="0" destOrd="0" presId="urn:microsoft.com/office/officeart/2005/8/layout/arrow2"/>
    <dgm:cxn modelId="{57B275A3-1771-4A90-BF4E-C259155E80E4}" type="presOf" srcId="{F2359827-B451-4C0B-AB1C-EBE41CED995F}" destId="{141138A0-17D8-4604-A9C5-3F6CF12A30C5}" srcOrd="0" destOrd="0" presId="urn:microsoft.com/office/officeart/2005/8/layout/arrow2"/>
    <dgm:cxn modelId="{70EEF492-4957-456E-BD69-C0A410AF51B1}" type="presParOf" srcId="{C7A36023-94A7-4C96-8D22-FAEA33793D2E}" destId="{9A20673B-1156-4F68-A0FD-A61DF5198594}" srcOrd="0" destOrd="0" presId="urn:microsoft.com/office/officeart/2005/8/layout/arrow2"/>
    <dgm:cxn modelId="{4EE54113-361E-4D0C-9090-B6AEF4BD658A}" type="presParOf" srcId="{C7A36023-94A7-4C96-8D22-FAEA33793D2E}" destId="{16825A3D-8B3A-47C0-BDDA-8AB928481744}" srcOrd="1" destOrd="0" presId="urn:microsoft.com/office/officeart/2005/8/layout/arrow2"/>
    <dgm:cxn modelId="{3DD8FE77-147E-43D4-AD2C-142BA8BB4156}" type="presParOf" srcId="{16825A3D-8B3A-47C0-BDDA-8AB928481744}" destId="{2C9741C0-2B73-427A-9025-586D2AD6CCE4}" srcOrd="0" destOrd="0" presId="urn:microsoft.com/office/officeart/2005/8/layout/arrow2"/>
    <dgm:cxn modelId="{C4E48A43-0895-4A25-BE40-7210AD97598D}" type="presParOf" srcId="{16825A3D-8B3A-47C0-BDDA-8AB928481744}" destId="{DBD5BBD7-6BB5-4E3D-B50B-A04F4E1EB92F}" srcOrd="1" destOrd="0" presId="urn:microsoft.com/office/officeart/2005/8/layout/arrow2"/>
    <dgm:cxn modelId="{8F4DCCFC-306C-4672-85FE-08D01AED8944}" type="presParOf" srcId="{16825A3D-8B3A-47C0-BDDA-8AB928481744}" destId="{17679556-4F8E-4002-8486-5BB630471B93}" srcOrd="2" destOrd="0" presId="urn:microsoft.com/office/officeart/2005/8/layout/arrow2"/>
    <dgm:cxn modelId="{CF67E2B0-ED55-41DE-B1FD-34E587C91D96}" type="presParOf" srcId="{16825A3D-8B3A-47C0-BDDA-8AB928481744}" destId="{7DD829FE-920E-4CB8-94B9-FA77CA858E91}" srcOrd="3" destOrd="0" presId="urn:microsoft.com/office/officeart/2005/8/layout/arrow2"/>
    <dgm:cxn modelId="{4518E594-A2AC-4AE3-B3B1-7B38F38C63DC}" type="presParOf" srcId="{16825A3D-8B3A-47C0-BDDA-8AB928481744}" destId="{7676071C-3040-4BE0-859B-744A7614E237}" srcOrd="4" destOrd="0" presId="urn:microsoft.com/office/officeart/2005/8/layout/arrow2"/>
    <dgm:cxn modelId="{54248F26-0030-499F-8044-C35A3670EEF8}" type="presParOf" srcId="{16825A3D-8B3A-47C0-BDDA-8AB928481744}" destId="{141138A0-17D8-4604-A9C5-3F6CF12A30C5}"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0673B-1156-4F68-A0FD-A61DF5198594}">
      <dsp:nvSpPr>
        <dsp:cNvPr id="0" name=""/>
        <dsp:cNvSpPr/>
      </dsp:nvSpPr>
      <dsp:spPr>
        <a:xfrm>
          <a:off x="453072" y="0"/>
          <a:ext cx="7879080" cy="492442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9741C0-2B73-427A-9025-586D2AD6CCE4}">
      <dsp:nvSpPr>
        <dsp:cNvPr id="0" name=""/>
        <dsp:cNvSpPr/>
      </dsp:nvSpPr>
      <dsp:spPr>
        <a:xfrm>
          <a:off x="1453715" y="3398838"/>
          <a:ext cx="204856" cy="204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D5BBD7-6BB5-4E3D-B50B-A04F4E1EB92F}">
      <dsp:nvSpPr>
        <dsp:cNvPr id="0" name=""/>
        <dsp:cNvSpPr/>
      </dsp:nvSpPr>
      <dsp:spPr>
        <a:xfrm>
          <a:off x="1556143" y="3501266"/>
          <a:ext cx="1835825" cy="1423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549" tIns="0" rIns="0" bIns="0" numCol="1" spcCol="1270" anchor="t" anchorCtr="0">
          <a:noAutofit/>
        </a:bodyPr>
        <a:lstStyle/>
        <a:p>
          <a:pPr lvl="0" algn="l" defTabSz="2889250">
            <a:lnSpc>
              <a:spcPct val="90000"/>
            </a:lnSpc>
            <a:spcBef>
              <a:spcPct val="0"/>
            </a:spcBef>
            <a:spcAft>
              <a:spcPct val="35000"/>
            </a:spcAft>
          </a:pPr>
          <a:endParaRPr lang="en-US" sz="6500" kern="1200"/>
        </a:p>
      </dsp:txBody>
      <dsp:txXfrm>
        <a:off x="1556143" y="3501266"/>
        <a:ext cx="1835825" cy="1423158"/>
      </dsp:txXfrm>
    </dsp:sp>
    <dsp:sp modelId="{17679556-4F8E-4002-8486-5BB630471B93}">
      <dsp:nvSpPr>
        <dsp:cNvPr id="0" name=""/>
        <dsp:cNvSpPr/>
      </dsp:nvSpPr>
      <dsp:spPr>
        <a:xfrm>
          <a:off x="3261964" y="2060379"/>
          <a:ext cx="370316" cy="3703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D829FE-920E-4CB8-94B9-FA77CA858E91}">
      <dsp:nvSpPr>
        <dsp:cNvPr id="0" name=""/>
        <dsp:cNvSpPr/>
      </dsp:nvSpPr>
      <dsp:spPr>
        <a:xfrm>
          <a:off x="3447122" y="2245537"/>
          <a:ext cx="1890979" cy="2678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223" tIns="0" rIns="0" bIns="0" numCol="1" spcCol="1270" anchor="t" anchorCtr="0">
          <a:noAutofit/>
        </a:bodyPr>
        <a:lstStyle/>
        <a:p>
          <a:pPr lvl="0" algn="l" defTabSz="2889250">
            <a:lnSpc>
              <a:spcPct val="90000"/>
            </a:lnSpc>
            <a:spcBef>
              <a:spcPct val="0"/>
            </a:spcBef>
            <a:spcAft>
              <a:spcPct val="35000"/>
            </a:spcAft>
          </a:pPr>
          <a:endParaRPr lang="en-US" sz="6500" kern="1200"/>
        </a:p>
      </dsp:txBody>
      <dsp:txXfrm>
        <a:off x="3447122" y="2245537"/>
        <a:ext cx="1890979" cy="2678887"/>
      </dsp:txXfrm>
    </dsp:sp>
    <dsp:sp modelId="{7676071C-3040-4BE0-859B-744A7614E237}">
      <dsp:nvSpPr>
        <dsp:cNvPr id="0" name=""/>
        <dsp:cNvSpPr/>
      </dsp:nvSpPr>
      <dsp:spPr>
        <a:xfrm>
          <a:off x="5436590" y="1245879"/>
          <a:ext cx="512140" cy="5121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1138A0-17D8-4604-A9C5-3F6CF12A30C5}">
      <dsp:nvSpPr>
        <dsp:cNvPr id="0" name=""/>
        <dsp:cNvSpPr/>
      </dsp:nvSpPr>
      <dsp:spPr>
        <a:xfrm>
          <a:off x="6894245" y="275368"/>
          <a:ext cx="1890979" cy="3422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372" tIns="0" rIns="0" bIns="0" numCol="1" spcCol="1270" anchor="t" anchorCtr="0">
          <a:noAutofit/>
        </a:bodyPr>
        <a:lstStyle/>
        <a:p>
          <a:pPr lvl="0" algn="ctr" defTabSz="1066800">
            <a:lnSpc>
              <a:spcPct val="90000"/>
            </a:lnSpc>
            <a:spcBef>
              <a:spcPct val="0"/>
            </a:spcBef>
            <a:spcAft>
              <a:spcPct val="35000"/>
            </a:spcAft>
          </a:pPr>
          <a:endParaRPr lang="en-US" sz="2400" b="1" kern="1200" dirty="0">
            <a:solidFill>
              <a:schemeClr val="bg1"/>
            </a:solidFill>
          </a:endParaRPr>
        </a:p>
      </dsp:txBody>
      <dsp:txXfrm>
        <a:off x="6894245" y="275368"/>
        <a:ext cx="1890979" cy="3422475"/>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509409-774E-49C3-BF19-B7BA2DF789C2}" type="datetimeFigureOut">
              <a:rPr lang="en-GB" smtClean="0"/>
              <a:t>01/11/2018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0C73D-1C81-49F5-B84C-D4D388BB78EA}" type="slidenum">
              <a:rPr lang="en-GB" smtClean="0"/>
              <a:t>‹#›</a:t>
            </a:fld>
            <a:endParaRPr lang="en-GB"/>
          </a:p>
        </p:txBody>
      </p:sp>
    </p:spTree>
    <p:extLst>
      <p:ext uri="{BB962C8B-B14F-4D97-AF65-F5344CB8AC3E}">
        <p14:creationId xmlns:p14="http://schemas.microsoft.com/office/powerpoint/2010/main" val="1429928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fontAlgn="auto" hangingPunct="1">
              <a:spcBef>
                <a:spcPct val="0"/>
              </a:spcBef>
              <a:spcAft>
                <a:spcPts val="0"/>
              </a:spcAft>
              <a:defRPr/>
            </a:pPr>
            <a:r>
              <a:rPr lang="en-GB" altLang="en-US" dirty="0" smtClean="0"/>
              <a:t>Cheshire Wildlife Trust is part of the UK wide Wildlife Trust movement:</a:t>
            </a:r>
          </a:p>
          <a:p>
            <a:pPr eaLnBrk="1" fontAlgn="auto" hangingPunct="1">
              <a:spcBef>
                <a:spcPct val="0"/>
              </a:spcBef>
              <a:spcAft>
                <a:spcPts val="0"/>
              </a:spcAft>
              <a:defRPr/>
            </a:pPr>
            <a:endParaRPr lang="en-GB" altLang="en-US" dirty="0" smtClean="0"/>
          </a:p>
          <a:p>
            <a:pPr eaLnBrk="1" fontAlgn="auto" hangingPunct="1">
              <a:spcBef>
                <a:spcPct val="0"/>
              </a:spcBef>
              <a:spcAft>
                <a:spcPts val="0"/>
              </a:spcAft>
              <a:defRPr/>
            </a:pPr>
            <a:r>
              <a:rPr lang="en-GB" altLang="en-US" dirty="0" smtClean="0"/>
              <a:t>The Wildlife Trusts are a movement of 800,000 members, 40,000 volunteers, 2,000 staff and more than 600 trustees associated with 47 individual charities.  We believe that wildlife, wild places and the natural world are important, and work together to take action for them.</a:t>
            </a:r>
          </a:p>
          <a:p>
            <a:pPr eaLnBrk="1" fontAlgn="auto" hangingPunct="1">
              <a:spcBef>
                <a:spcPct val="0"/>
              </a:spcBef>
              <a:spcAft>
                <a:spcPts val="0"/>
              </a:spcAft>
              <a:defRPr/>
            </a:pPr>
            <a:endParaRPr lang="en-GB" altLang="en-US" dirty="0" smtClean="0"/>
          </a:p>
          <a:p>
            <a:pPr eaLnBrk="1" fontAlgn="auto" hangingPunct="1">
              <a:spcBef>
                <a:spcPct val="0"/>
              </a:spcBef>
              <a:spcAft>
                <a:spcPts val="0"/>
              </a:spcAft>
              <a:defRPr/>
            </a:pPr>
            <a:r>
              <a:rPr lang="en-GB" altLang="en-US" dirty="0" smtClean="0"/>
              <a:t>We work with people of all ages and from all backgrounds, in local places and within local communities across the UK.</a:t>
            </a:r>
          </a:p>
          <a:p>
            <a:pPr eaLnBrk="1" fontAlgn="auto" hangingPunct="1">
              <a:spcBef>
                <a:spcPct val="0"/>
              </a:spcBef>
              <a:spcAft>
                <a:spcPts val="0"/>
              </a:spcAft>
              <a:defRPr/>
            </a:pPr>
            <a:endParaRPr lang="en-GB" altLang="en-US" dirty="0" smtClean="0"/>
          </a:p>
          <a:p>
            <a:pPr eaLnBrk="1" fontAlgn="auto" hangingPunct="1">
              <a:spcBef>
                <a:spcPct val="0"/>
              </a:spcBef>
              <a:spcAft>
                <a:spcPts val="0"/>
              </a:spcAft>
              <a:defRPr/>
            </a:pPr>
            <a:r>
              <a:rPr lang="en-GB" altLang="en-US" dirty="0" smtClean="0"/>
              <a:t>We inspire people to connect with wildlife, wild places and the natural world where they live, empower them to stand up for it, enable them to take action for it in their daily lives, to understand it and demonstrate its value to society.</a:t>
            </a:r>
          </a:p>
          <a:p>
            <a:pPr eaLnBrk="1" fontAlgn="auto" hangingPunct="1">
              <a:spcBef>
                <a:spcPct val="0"/>
              </a:spcBef>
              <a:spcAft>
                <a:spcPts val="0"/>
              </a:spcAft>
              <a:defRPr/>
            </a:pPr>
            <a:endParaRPr lang="en-GB" altLang="en-US" dirty="0" smtClean="0"/>
          </a:p>
          <a:p>
            <a:pPr eaLnBrk="1" fontAlgn="auto" hangingPunct="1">
              <a:spcBef>
                <a:spcPct val="0"/>
              </a:spcBef>
              <a:spcAft>
                <a:spcPts val="0"/>
              </a:spcAft>
              <a:defRPr/>
            </a:pPr>
            <a:r>
              <a:rPr lang="en-GB" altLang="en-US" dirty="0" smtClean="0"/>
              <a:t>What RSWT do for the movement:</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UK lobbying and advocacy </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UK Communications</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High level relationships with partners</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Promote collective working</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Organise seminars and conferences</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Help and advice Trusts</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Provide financial support in tough times</a:t>
            </a:r>
          </a:p>
          <a:p>
            <a:pPr marL="457200" indent="-457200" eaLnBrk="1" fontAlgn="auto" hangingPunct="1">
              <a:spcBef>
                <a:spcPts val="0"/>
              </a:spcBef>
              <a:spcAft>
                <a:spcPts val="0"/>
              </a:spcAft>
              <a:buFont typeface="Arial" panose="020B0604020202020204" pitchFamily="34" charset="0"/>
              <a:buChar char="•"/>
              <a:defRPr/>
            </a:pPr>
            <a:r>
              <a:rPr lang="en-GB" dirty="0" smtClean="0">
                <a:solidFill>
                  <a:prstClr val="black"/>
                </a:solidFill>
              </a:rPr>
              <a:t>Manage grant funds we can access</a:t>
            </a:r>
            <a:endParaRPr lang="en-GB" sz="800" dirty="0" smtClean="0"/>
          </a:p>
          <a:p>
            <a:pPr eaLnBrk="1" fontAlgn="auto" hangingPunct="1">
              <a:spcBef>
                <a:spcPct val="0"/>
              </a:spcBef>
              <a:spcAft>
                <a:spcPts val="0"/>
              </a:spcAft>
              <a:defRPr/>
            </a:pPr>
            <a:endParaRPr lang="en-GB" altLang="en-US" dirty="0" smtClean="0"/>
          </a:p>
          <a:p>
            <a:pPr eaLnBrk="1" fontAlgn="auto" hangingPunct="1">
              <a:spcBef>
                <a:spcPct val="0"/>
              </a:spcBef>
              <a:spcAft>
                <a:spcPts val="0"/>
              </a:spcAft>
              <a:defRPr/>
            </a:pPr>
            <a:endParaRPr lang="en-GB" altLang="en-US" dirty="0"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0103DA2-83CE-4386-A49B-60D33ACB6040}" type="slidenum">
              <a:rPr lang="en-US" altLang="en-US" smtClean="0"/>
              <a:pPr eaLnBrk="1" hangingPunct="1">
                <a:spcBef>
                  <a:spcPct val="0"/>
                </a:spcBef>
              </a:pPr>
              <a:t>3</a:t>
            </a:fld>
            <a:endParaRPr lang="en-US" altLang="en-US" smtClean="0"/>
          </a:p>
        </p:txBody>
      </p:sp>
    </p:spTree>
    <p:extLst>
      <p:ext uri="{BB962C8B-B14F-4D97-AF65-F5344CB8AC3E}">
        <p14:creationId xmlns:p14="http://schemas.microsoft.com/office/powerpoint/2010/main" val="1775958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z="1600" smtClean="0"/>
              <a:t>Q to audience- what is a wildlife trust and what does it do?</a:t>
            </a:r>
          </a:p>
          <a:p>
            <a:pPr eaLnBrk="1" hangingPunct="1">
              <a:spcBef>
                <a:spcPct val="0"/>
              </a:spcBef>
            </a:pPr>
            <a:endParaRPr lang="en-GB" altLang="en-US" sz="1600" smtClean="0"/>
          </a:p>
          <a:p>
            <a:pPr eaLnBrk="1" hangingPunct="1">
              <a:spcBef>
                <a:spcPct val="0"/>
              </a:spcBef>
            </a:pPr>
            <a:r>
              <a:rPr lang="en-GB" altLang="en-US" sz="1600" smtClean="0"/>
              <a:t>What is Cheshire Wildlife Trust?</a:t>
            </a:r>
          </a:p>
          <a:p>
            <a:pPr eaLnBrk="1" hangingPunct="1">
              <a:spcBef>
                <a:spcPct val="0"/>
              </a:spcBef>
            </a:pPr>
            <a:r>
              <a:rPr lang="en-GB" altLang="en-US" sz="1600" smtClean="0"/>
              <a:t>Formed in 1962, by volunteers, CWT is one of 47 independent charities which together form the UK wide Wildlife Trust movement.</a:t>
            </a:r>
          </a:p>
          <a:p>
            <a:pPr eaLnBrk="1" hangingPunct="1">
              <a:spcBef>
                <a:spcPct val="0"/>
              </a:spcBef>
            </a:pPr>
            <a:endParaRPr lang="en-GB" altLang="en-US" sz="1600" smtClean="0"/>
          </a:p>
          <a:p>
            <a:pPr eaLnBrk="1" hangingPunct="1">
              <a:spcBef>
                <a:spcPct val="0"/>
              </a:spcBef>
            </a:pPr>
            <a:r>
              <a:rPr lang="en-GB" altLang="en-US" sz="1600" smtClean="0">
                <a:solidFill>
                  <a:schemeClr val="bg1"/>
                </a:solidFill>
              </a:rPr>
              <a:t>We are the leading independent conservation organisation dedicated to protecting the wildlife and wild places within the Cheshire region, including Cheshire West &amp; Chester, Cheshire East, Halton, Stockport, Tameside, Trafford , Warrington, and Wirral.</a:t>
            </a:r>
          </a:p>
          <a:p>
            <a:pPr eaLnBrk="1" hangingPunct="1">
              <a:spcBef>
                <a:spcPct val="0"/>
              </a:spcBef>
            </a:pPr>
            <a:endParaRPr lang="en-GB" altLang="en-US" sz="1600" smtClean="0"/>
          </a:p>
          <a:p>
            <a:pPr eaLnBrk="1" hangingPunct="1">
              <a:spcBef>
                <a:spcPct val="0"/>
              </a:spcBef>
            </a:pPr>
            <a:r>
              <a:rPr lang="en-GB" altLang="en-US" sz="1600" smtClean="0"/>
              <a:t>Our purpose is to create and conserve space for local wildlife that is enjoyed and valued by all</a:t>
            </a:r>
          </a:p>
          <a:p>
            <a:pPr eaLnBrk="1" hangingPunct="1">
              <a:spcBef>
                <a:spcPct val="0"/>
              </a:spcBef>
            </a:pPr>
            <a:r>
              <a:rPr lang="en-GB" altLang="en-US" sz="1600" smtClean="0"/>
              <a:t>(picture- CWT nature reserve, Trentabank in Macclesfield Forest- home to one of Cheshire’s largest heronries)</a:t>
            </a:r>
          </a:p>
          <a:p>
            <a:pPr eaLnBrk="1" hangingPunct="1">
              <a:spcBef>
                <a:spcPct val="0"/>
              </a:spcBef>
            </a:pPr>
            <a:endParaRPr lang="en-GB"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1E420D2-60C5-43E7-A259-35FB99BEF4EF}" type="slidenum">
              <a:rPr lang="en-GB" altLang="en-US" smtClean="0"/>
              <a:pPr eaLnBrk="1" hangingPunct="1">
                <a:spcBef>
                  <a:spcPct val="0"/>
                </a:spcBef>
              </a:pPr>
              <a:t>4</a:t>
            </a:fld>
            <a:endParaRPr lang="en-GB" altLang="en-US" smtClean="0"/>
          </a:p>
        </p:txBody>
      </p:sp>
    </p:spTree>
    <p:extLst>
      <p:ext uri="{BB962C8B-B14F-4D97-AF65-F5344CB8AC3E}">
        <p14:creationId xmlns:p14="http://schemas.microsoft.com/office/powerpoint/2010/main" val="532449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76D19FD-3998-4D31-9A68-5CA823DAB9AA}"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D19FD-3998-4D31-9A68-5CA823DAB9AA}"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6D19FD-3998-4D31-9A68-5CA823DAB9AA}"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76D19FD-3998-4D31-9A68-5CA823DAB9AA}"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6D19FD-3998-4D31-9A68-5CA823DAB9AA}" type="datetimeFigureOut">
              <a:rPr lang="en-GB" smtClean="0"/>
              <a:t>01/11/2018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6D19FD-3998-4D31-9A68-5CA823DAB9AA}" type="datetimeFigureOut">
              <a:rPr lang="en-GB" smtClean="0"/>
              <a:t>01/11/2018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D19FD-3998-4D31-9A68-5CA823DAB9AA}" type="datetimeFigureOut">
              <a:rPr lang="en-GB" smtClean="0"/>
              <a:t>01/11/2018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6D19FD-3998-4D31-9A68-5CA823DAB9AA}"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4C67F1-1233-4023-8391-98E81149D657}" type="slidenum">
              <a:rPr lang="en-GB" smtClean="0"/>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76D19FD-3998-4D31-9A68-5CA823DAB9AA}" type="datetimeFigureOut">
              <a:rPr lang="en-GB" smtClean="0"/>
              <a:t>01/11/2018</a:t>
            </a:fld>
            <a:endParaRPr lang="en-GB"/>
          </a:p>
        </p:txBody>
      </p:sp>
      <p:sp>
        <p:nvSpPr>
          <p:cNvPr id="9" name="Slide Number Placeholder 8"/>
          <p:cNvSpPr>
            <a:spLocks noGrp="1"/>
          </p:cNvSpPr>
          <p:nvPr>
            <p:ph type="sldNum" sz="quarter" idx="11"/>
          </p:nvPr>
        </p:nvSpPr>
        <p:spPr/>
        <p:txBody>
          <a:bodyPr/>
          <a:lstStyle/>
          <a:p>
            <a:fld id="{FA4C67F1-1233-4023-8391-98E81149D657}"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D19FD-3998-4D31-9A68-5CA823DAB9AA}"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D19FD-3998-4D31-9A68-5CA823DAB9AA}"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C67F1-1233-4023-8391-98E81149D65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A4C67F1-1233-4023-8391-98E81149D657}" type="slidenum">
              <a:rPr lang="en-GB" smtClean="0"/>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76D19FD-3998-4D31-9A68-5CA823DAB9AA}" type="datetimeFigureOut">
              <a:rPr lang="en-GB" smtClean="0"/>
              <a:t>01/11/2018</a:t>
            </a:fld>
            <a:endParaRPr lang="en-GB"/>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ilsvu3o43eAhUQyoUKHfywAMMQjRx6BAgBEAU&amp;url=https://www.amazon.com/Men-Mars-Women-Venus-Understanding/dp/0060574216&amp;psig=AOvVaw1VpZqliUtlk_fPfUEt4BXS&amp;ust=1539858853848822"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jyrKegr43eAhVvp4sKHRMSC2sQjRx6BAgBEAU&amp;url=https://www.vectorstock.com/royalty-free-vector/farmer-angry-vector-1496610&amp;psig=AOvVaw2g1Deh1HYCwkuArYxfheCj&amp;ust=1539862034217503"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2ahUKEwiV2OTEp43eAhUJQBoKHRPSCvEQjRx6BAgBEAU&amp;url=http://www.warmwell.com/04oct6birds.html&amp;psig=AOvVaw1meGg4dhVQLeLfZdIHH9oU&amp;ust=1539859944204545"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2ahUKEwjM3IaPqI3eAhVGbBoKHZKoBCIQjRx6BAgBEAU&amp;url=http://www.ecifm.rdg.ac.uk/postwarag.htm&amp;psig=AOvVaw2Dqqb-6f3HP_H94V8eiLIn&amp;ust=1539860117682473"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iG5Krwx43eAhWuk4sKHe_1Bp0QjRx6BAgBEAU&amp;url=https://iale.uk/autumn-2010/news/286&amp;psig=AOvVaw1jYGD4x8wTm4M0URmUw6AU&amp;ust=1539868511972139"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ved=2ahUKEwi_oq3gyo3eAhXwsYsKHTFJDgQQjRx6BAgBEAU&amp;url=https://www.wildlifetrusts.org/farming&amp;psig=AOvVaw1908s19nDrglAfO6l0fyKW&amp;ust=1539869417326899"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google.co.uk/url?sa=i&amp;rct=j&amp;q=&amp;esrc=s&amp;source=images&amp;cd=&amp;cad=rja&amp;uact=8&amp;ved=2ahUKEwj3oPGW1Y3eAhUB3SwKHUFLDEoQjRx6BAgBEAU&amp;url=http://www.cheshirelife.co.uk/food-drink/the-cheshire-wildlife-trust-and-the-campaign-for-locally-produced-meat-1-3102287&amp;psig=AOvVaw0LyLSi4TkffklBN5Xs27mQ&amp;ust=1539872207045435" TargetMode="External"/><Relationship Id="rId3" Type="http://schemas.openxmlformats.org/officeDocument/2006/relationships/image" Target="../media/image23.jpeg"/><Relationship Id="rId7"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google.co.uk/url?sa=i&amp;rct=j&amp;q=&amp;esrc=s&amp;source=images&amp;cd=&amp;cad=rja&amp;uact=8&amp;ved=2ahUKEwiAkNWc1I3eAhUNesAKHeq6CRkQjRx6BAgBEAU&amp;url=https://twitter.com/@rada_reaseheath/status/1017431476458151936&amp;psig=AOvVaw0dnDHSWQkOo5XnOAXlRvpT&amp;ust=1539871673850629" TargetMode="External"/><Relationship Id="rId11" Type="http://schemas.openxmlformats.org/officeDocument/2006/relationships/image" Target="../media/image27.jpeg"/><Relationship Id="rId5" Type="http://schemas.openxmlformats.org/officeDocument/2006/relationships/image" Target="../media/image24.jpeg"/><Relationship Id="rId10" Type="http://schemas.openxmlformats.org/officeDocument/2006/relationships/hyperlink" Target="https://www.google.co.uk/url?sa=i&amp;rct=j&amp;q=&amp;esrc=s&amp;source=images&amp;cd=&amp;cad=rja&amp;uact=8&amp;ved=2ahUKEwipkcvo1Y3eAhWKAMAKHe01BIYQjRx6BAgBEAU&amp;url=https://www.cheshirewildlifetrust.org.uk/news/cheshire-wildlife-trust-creates-home-wading-birds&amp;psig=AOvVaw0T8mLF-L2nhYNp7U59L6_K&amp;ust=1539872385801657" TargetMode="External"/><Relationship Id="rId4" Type="http://schemas.openxmlformats.org/officeDocument/2006/relationships/hyperlink" Target="https://www.google.co.uk/url?sa=i&amp;rct=j&amp;q=&amp;esrc=s&amp;source=images&amp;cd=&amp;cad=rja&amp;uact=8&amp;ved=2ahUKEwiZhLTg043eAhVPKywKHQjRBXMQjRx6BAgBEAU&amp;url=https://freshwaterhabitats.org.uk/sharing-our-passion-for-ponds/&amp;psig=AOvVaw0dnDHSWQkOo5XnOAXlRvpT&amp;ust=1539871673850629" TargetMode="External"/><Relationship Id="rId9"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rspb.org.uk/" TargetMode="External"/><Relationship Id="rId13" Type="http://schemas.openxmlformats.org/officeDocument/2006/relationships/image" Target="../media/image36.png"/><Relationship Id="rId3" Type="http://schemas.openxmlformats.org/officeDocument/2006/relationships/image" Target="../media/image31.jpg"/><Relationship Id="rId7" Type="http://schemas.openxmlformats.org/officeDocument/2006/relationships/image" Target="../media/image33.jpeg"/><Relationship Id="rId12" Type="http://schemas.openxmlformats.org/officeDocument/2006/relationships/hyperlink" Target="http://www.thefarminglifecentre.org.uk/"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supportstaffordshire.org.uk/" TargetMode="External"/><Relationship Id="rId11" Type="http://schemas.openxmlformats.org/officeDocument/2006/relationships/image" Target="../media/image35.jpeg"/><Relationship Id="rId5" Type="http://schemas.openxmlformats.org/officeDocument/2006/relationships/image" Target="../media/image32.jpeg"/><Relationship Id="rId15" Type="http://schemas.openxmlformats.org/officeDocument/2006/relationships/image" Target="../media/image37.jpeg"/><Relationship Id="rId10" Type="http://schemas.openxmlformats.org/officeDocument/2006/relationships/hyperlink" Target="http://www.cheshirewildlifetrust.org.uk/" TargetMode="External"/><Relationship Id="rId4" Type="http://schemas.openxmlformats.org/officeDocument/2006/relationships/hyperlink" Target="http://www.peakdistrict.gov.uk/" TargetMode="External"/><Relationship Id="rId9" Type="http://schemas.openxmlformats.org/officeDocument/2006/relationships/image" Target="../media/image34.png"/><Relationship Id="rId14" Type="http://schemas.openxmlformats.org/officeDocument/2006/relationships/hyperlink" Target="http://www.staffs-wildlife.org.uk/"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hyperlink" Target="https://www.google.co.uk/url?sa=i&amp;rct=j&amp;q=&amp;esrc=s&amp;source=images&amp;cd=&amp;cad=rja&amp;uact=8&amp;ved=2ahUKEwjBmu-J6I3eAhWO6aQKHfSVCuYQjRx6BAgBEAU&amp;url=https://en.wikipedia.org/wiki/United_Utilities&amp;psig=AOvVaw03T_HM9_GyzX2fGLzIH-FS&amp;ust=1539877286350947" TargetMode="Externa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hyperlink" Target="mailto:bgregory@cheshirewt.org.uk"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men are from mars women are from venu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125166"/>
            <a:ext cx="4392488" cy="65980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58921" y="692696"/>
            <a:ext cx="1440160"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2038840" y="2755170"/>
            <a:ext cx="2461151" cy="930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038840" y="5733256"/>
            <a:ext cx="4045328" cy="86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rot="20930932">
            <a:off x="2304912" y="1067052"/>
            <a:ext cx="2052934" cy="584775"/>
          </a:xfrm>
          <a:prstGeom prst="rect">
            <a:avLst/>
          </a:prstGeom>
          <a:noFill/>
        </p:spPr>
        <p:txBody>
          <a:bodyPr wrap="none" rtlCol="0">
            <a:spAutoFit/>
          </a:bodyPr>
          <a:lstStyle/>
          <a:p>
            <a:r>
              <a:rPr lang="en-GB" sz="3200" dirty="0" smtClean="0">
                <a:solidFill>
                  <a:srgbClr val="0099CC"/>
                </a:solidFill>
                <a:latin typeface="Arial Black" panose="020B0A04020102020204" pitchFamily="34" charset="0"/>
              </a:rPr>
              <a:t>Farmers</a:t>
            </a:r>
            <a:endParaRPr lang="en-GB" sz="3200" dirty="0">
              <a:solidFill>
                <a:srgbClr val="0099CC"/>
              </a:solidFill>
              <a:latin typeface="Arial Black" panose="020B0A04020102020204" pitchFamily="34" charset="0"/>
            </a:endParaRPr>
          </a:p>
        </p:txBody>
      </p:sp>
      <p:sp>
        <p:nvSpPr>
          <p:cNvPr id="13" name="TextBox 12"/>
          <p:cNvSpPr txBox="1"/>
          <p:nvPr/>
        </p:nvSpPr>
        <p:spPr>
          <a:xfrm rot="20930932">
            <a:off x="1851723" y="3055347"/>
            <a:ext cx="3031407" cy="461665"/>
          </a:xfrm>
          <a:prstGeom prst="rect">
            <a:avLst/>
          </a:prstGeom>
          <a:noFill/>
        </p:spPr>
        <p:txBody>
          <a:bodyPr wrap="none" rtlCol="0">
            <a:spAutoFit/>
          </a:bodyPr>
          <a:lstStyle/>
          <a:p>
            <a:r>
              <a:rPr lang="en-GB" sz="2400" dirty="0" smtClean="0">
                <a:solidFill>
                  <a:srgbClr val="993366"/>
                </a:solidFill>
                <a:latin typeface="Arial Black" panose="020B0A04020102020204" pitchFamily="34" charset="0"/>
              </a:rPr>
              <a:t>Conservationists</a:t>
            </a:r>
            <a:endParaRPr lang="en-GB" sz="2400" dirty="0">
              <a:solidFill>
                <a:srgbClr val="993366"/>
              </a:solidFill>
              <a:latin typeface="Arial Black" panose="020B0A04020102020204" pitchFamily="34" charset="0"/>
            </a:endParaRPr>
          </a:p>
        </p:txBody>
      </p:sp>
      <p:sp>
        <p:nvSpPr>
          <p:cNvPr id="11" name="TextBox 10"/>
          <p:cNvSpPr txBox="1"/>
          <p:nvPr/>
        </p:nvSpPr>
        <p:spPr>
          <a:xfrm>
            <a:off x="2141009" y="5661248"/>
            <a:ext cx="3079063" cy="830997"/>
          </a:xfrm>
          <a:prstGeom prst="rect">
            <a:avLst/>
          </a:prstGeom>
          <a:noFill/>
        </p:spPr>
        <p:txBody>
          <a:bodyPr wrap="square" rtlCol="0">
            <a:spAutoFit/>
          </a:bodyPr>
          <a:lstStyle/>
          <a:p>
            <a:pPr algn="ctr"/>
            <a:r>
              <a:rPr lang="en-GB" sz="2400" b="1" dirty="0" smtClean="0">
                <a:solidFill>
                  <a:srgbClr val="000000"/>
                </a:solidFill>
              </a:rPr>
              <a:t>Ben Gregory</a:t>
            </a:r>
          </a:p>
          <a:p>
            <a:pPr algn="ctr"/>
            <a:r>
              <a:rPr lang="en-GB" sz="2400" b="1" dirty="0" smtClean="0">
                <a:solidFill>
                  <a:srgbClr val="000000"/>
                </a:solidFill>
              </a:rPr>
              <a:t>Cheshire Wildlife Trust</a:t>
            </a:r>
            <a:endParaRPr lang="en-GB" sz="2400" b="1" dirty="0">
              <a:solidFill>
                <a:srgbClr val="000000"/>
              </a:solidFill>
            </a:endParaRPr>
          </a:p>
        </p:txBody>
      </p:sp>
      <p:pic>
        <p:nvPicPr>
          <p:cNvPr id="15" name="Picture 14"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00676" y="5718988"/>
            <a:ext cx="57705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398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3"/>
          <p:cNvGraphicFramePr>
            <a:graphicFrameLocks noGrp="1"/>
          </p:cNvGraphicFramePr>
          <p:nvPr>
            <p:ph idx="4294967295"/>
            <p:extLst>
              <p:ext uri="{D42A27DB-BD31-4B8C-83A1-F6EECF244321}">
                <p14:modId xmlns:p14="http://schemas.microsoft.com/office/powerpoint/2010/main" val="3211555743"/>
              </p:ext>
            </p:extLst>
          </p:nvPr>
        </p:nvGraphicFramePr>
        <p:xfrm>
          <a:off x="0" y="908720"/>
          <a:ext cx="8785225" cy="4924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bwMode="auto">
          <a:xfrm>
            <a:off x="-252536" y="1743199"/>
            <a:ext cx="2255838" cy="461665"/>
          </a:xfrm>
          <a:prstGeom prst="rect">
            <a:avLst/>
          </a:prstGeom>
          <a:noFill/>
        </p:spPr>
        <p:txBody>
          <a:bodyPr>
            <a:spAutoFit/>
          </a:bodyPr>
          <a:lstStyle/>
          <a:p>
            <a:pPr algn="ctr">
              <a:defRPr/>
            </a:pPr>
            <a:r>
              <a:rPr lang="en-GB" sz="2400" dirty="0">
                <a:ln w="0"/>
                <a:solidFill>
                  <a:schemeClr val="accent1"/>
                </a:solidFill>
                <a:effectLst>
                  <a:outerShdw blurRad="38100" dist="25400" dir="5400000" algn="ctr" rotWithShape="0">
                    <a:srgbClr val="6E747A">
                      <a:alpha val="43000"/>
                    </a:srgbClr>
                  </a:outerShdw>
                </a:effectLst>
              </a:rPr>
              <a:t>Volunteering</a:t>
            </a:r>
          </a:p>
        </p:txBody>
      </p:sp>
      <p:sp>
        <p:nvSpPr>
          <p:cNvPr id="8" name="Down Arrow 7"/>
          <p:cNvSpPr/>
          <p:nvPr/>
        </p:nvSpPr>
        <p:spPr bwMode="auto">
          <a:xfrm>
            <a:off x="454919" y="2260327"/>
            <a:ext cx="732705" cy="25368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TextBox 8"/>
          <p:cNvSpPr txBox="1">
            <a:spLocks noChangeArrowheads="1"/>
          </p:cNvSpPr>
          <p:nvPr/>
        </p:nvSpPr>
        <p:spPr bwMode="auto">
          <a:xfrm>
            <a:off x="958850" y="4917158"/>
            <a:ext cx="129698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lgn="ctr">
              <a:spcBef>
                <a:spcPct val="0"/>
              </a:spcBef>
              <a:buFontTx/>
              <a:buNone/>
            </a:pPr>
            <a:r>
              <a:rPr lang="en-GB" altLang="en-US" sz="1600" u="sng" dirty="0" smtClean="0">
                <a:latin typeface="Arial" panose="020B0604020202020204" pitchFamily="34" charset="0"/>
              </a:rPr>
              <a:t>2000</a:t>
            </a:r>
            <a:endParaRPr lang="en-GB" altLang="en-US" sz="1600" u="sng" dirty="0">
              <a:latin typeface="Arial" panose="020B0604020202020204" pitchFamily="34" charset="0"/>
            </a:endParaRPr>
          </a:p>
          <a:p>
            <a:pPr algn="ctr">
              <a:spcBef>
                <a:spcPct val="0"/>
              </a:spcBef>
              <a:buFontTx/>
              <a:buNone/>
            </a:pPr>
            <a:r>
              <a:rPr lang="en-GB" altLang="en-US" sz="1600" dirty="0" smtClean="0">
                <a:latin typeface="Arial" panose="020B0604020202020204" pitchFamily="34" charset="0"/>
              </a:rPr>
              <a:t>Harper Adams Agricultural College</a:t>
            </a:r>
          </a:p>
          <a:p>
            <a:pPr algn="ctr">
              <a:spcBef>
                <a:spcPct val="0"/>
              </a:spcBef>
              <a:buFontTx/>
              <a:buNone/>
            </a:pPr>
            <a:r>
              <a:rPr lang="en-GB" altLang="en-US" sz="1600" dirty="0" smtClean="0">
                <a:latin typeface="Arial" panose="020B0604020202020204" pitchFamily="34" charset="0"/>
              </a:rPr>
              <a:t>Countryside Mgt. </a:t>
            </a:r>
            <a:endParaRPr lang="en-GB" altLang="en-US" sz="1600" dirty="0">
              <a:latin typeface="Arial" panose="020B0604020202020204" pitchFamily="34" charset="0"/>
            </a:endParaRPr>
          </a:p>
        </p:txBody>
      </p:sp>
      <p:sp>
        <p:nvSpPr>
          <p:cNvPr id="12" name="Rectangle 11"/>
          <p:cNvSpPr>
            <a:spLocks noChangeArrowheads="1"/>
          </p:cNvSpPr>
          <p:nvPr/>
        </p:nvSpPr>
        <p:spPr bwMode="auto">
          <a:xfrm>
            <a:off x="2566789" y="4049777"/>
            <a:ext cx="15731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lgn="ctr">
              <a:spcBef>
                <a:spcPct val="0"/>
              </a:spcBef>
              <a:buFontTx/>
              <a:buNone/>
            </a:pPr>
            <a:r>
              <a:rPr lang="en-US" altLang="en-US" sz="1600" u="sng" dirty="0" smtClean="0">
                <a:latin typeface="Arial" panose="020B0604020202020204" pitchFamily="34" charset="0"/>
              </a:rPr>
              <a:t>2002 - 2005 </a:t>
            </a:r>
            <a:endParaRPr lang="en-US" altLang="en-US" sz="1600" u="sng" dirty="0">
              <a:latin typeface="Arial" panose="020B0604020202020204" pitchFamily="34" charset="0"/>
            </a:endParaRPr>
          </a:p>
          <a:p>
            <a:pPr algn="ctr">
              <a:spcBef>
                <a:spcPct val="0"/>
              </a:spcBef>
              <a:buFontTx/>
              <a:buNone/>
            </a:pPr>
            <a:r>
              <a:rPr lang="en-US" altLang="en-US" sz="1600" dirty="0" smtClean="0">
                <a:latin typeface="Arial" panose="020B0604020202020204" pitchFamily="34" charset="0"/>
              </a:rPr>
              <a:t>Bangor University BSc Environmental Conservation</a:t>
            </a:r>
            <a:endParaRPr lang="en-US" altLang="en-US" sz="1600" dirty="0">
              <a:latin typeface="Arial" panose="020B0604020202020204" pitchFamily="34" charset="0"/>
            </a:endParaRPr>
          </a:p>
        </p:txBody>
      </p:sp>
      <p:sp>
        <p:nvSpPr>
          <p:cNvPr id="13" name="Rectangle 12"/>
          <p:cNvSpPr>
            <a:spLocks noChangeArrowheads="1"/>
          </p:cNvSpPr>
          <p:nvPr/>
        </p:nvSpPr>
        <p:spPr bwMode="auto">
          <a:xfrm>
            <a:off x="3170078" y="1286300"/>
            <a:ext cx="14938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lgn="ctr">
              <a:spcBef>
                <a:spcPct val="0"/>
              </a:spcBef>
              <a:buFontTx/>
              <a:buNone/>
            </a:pPr>
            <a:r>
              <a:rPr lang="en-US" altLang="en-US" sz="1600" u="sng" dirty="0">
                <a:latin typeface="Arial" panose="020B0604020202020204" pitchFamily="34" charset="0"/>
              </a:rPr>
              <a:t>2007</a:t>
            </a:r>
          </a:p>
          <a:p>
            <a:pPr algn="ctr">
              <a:spcBef>
                <a:spcPct val="0"/>
              </a:spcBef>
              <a:buFontTx/>
              <a:buNone/>
            </a:pPr>
            <a:r>
              <a:rPr lang="en-US" altLang="en-US" sz="1600" dirty="0" smtClean="0">
                <a:latin typeface="Arial" panose="020B0604020202020204" pitchFamily="34" charset="0"/>
              </a:rPr>
              <a:t>Conservation Officer BASC</a:t>
            </a:r>
            <a:endParaRPr lang="en-US" altLang="en-US" sz="1600" dirty="0">
              <a:latin typeface="Arial" panose="020B0604020202020204" pitchFamily="34" charset="0"/>
            </a:endParaRPr>
          </a:p>
        </p:txBody>
      </p:sp>
      <p:sp>
        <p:nvSpPr>
          <p:cNvPr id="17" name="Rectangle 16"/>
          <p:cNvSpPr>
            <a:spLocks noChangeArrowheads="1"/>
          </p:cNvSpPr>
          <p:nvPr/>
        </p:nvSpPr>
        <p:spPr bwMode="auto">
          <a:xfrm>
            <a:off x="4676979" y="3218780"/>
            <a:ext cx="149383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lgn="ctr">
              <a:spcBef>
                <a:spcPct val="0"/>
              </a:spcBef>
              <a:buFontTx/>
              <a:buNone/>
            </a:pPr>
            <a:r>
              <a:rPr lang="en-US" altLang="en-US" sz="1600" u="sng" dirty="0" smtClean="0">
                <a:latin typeface="Arial" panose="020B0604020202020204" pitchFamily="34" charset="0"/>
              </a:rPr>
              <a:t>2012</a:t>
            </a:r>
            <a:endParaRPr lang="en-US" altLang="en-US" sz="1600" u="sng" dirty="0">
              <a:latin typeface="Arial" panose="020B0604020202020204" pitchFamily="34" charset="0"/>
            </a:endParaRPr>
          </a:p>
          <a:p>
            <a:pPr algn="ctr">
              <a:spcBef>
                <a:spcPct val="0"/>
              </a:spcBef>
              <a:buFontTx/>
              <a:buNone/>
            </a:pPr>
            <a:r>
              <a:rPr lang="en-US" altLang="en-US" sz="1600" dirty="0" smtClean="0">
                <a:latin typeface="Arial" panose="020B0604020202020204" pitchFamily="34" charset="0"/>
              </a:rPr>
              <a:t>Living Landscape Officer CWT</a:t>
            </a:r>
            <a:endParaRPr lang="en-US" altLang="en-US" sz="1600" dirty="0">
              <a:latin typeface="Arial" panose="020B0604020202020204" pitchFamily="34" charset="0"/>
            </a:endParaRPr>
          </a:p>
        </p:txBody>
      </p:sp>
      <p:sp>
        <p:nvSpPr>
          <p:cNvPr id="18" name="Rectangle 17"/>
          <p:cNvSpPr>
            <a:spLocks noChangeArrowheads="1"/>
          </p:cNvSpPr>
          <p:nvPr/>
        </p:nvSpPr>
        <p:spPr bwMode="auto">
          <a:xfrm>
            <a:off x="5407387" y="604415"/>
            <a:ext cx="14938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lgn="ctr">
              <a:spcBef>
                <a:spcPct val="0"/>
              </a:spcBef>
              <a:buFontTx/>
              <a:buNone/>
            </a:pPr>
            <a:r>
              <a:rPr lang="en-US" altLang="en-US" sz="1600" u="sng" dirty="0" smtClean="0">
                <a:latin typeface="Arial" panose="020B0604020202020204" pitchFamily="34" charset="0"/>
              </a:rPr>
              <a:t>2015</a:t>
            </a:r>
            <a:endParaRPr lang="en-US" altLang="en-US" sz="1600" u="sng" dirty="0">
              <a:latin typeface="Arial" panose="020B0604020202020204" pitchFamily="34" charset="0"/>
            </a:endParaRPr>
          </a:p>
          <a:p>
            <a:pPr algn="ctr">
              <a:spcBef>
                <a:spcPct val="0"/>
              </a:spcBef>
              <a:buFontTx/>
              <a:buNone/>
            </a:pPr>
            <a:r>
              <a:rPr lang="en-US" altLang="en-US" sz="1600" dirty="0" smtClean="0">
                <a:latin typeface="Arial" panose="020B0604020202020204" pitchFamily="34" charset="0"/>
              </a:rPr>
              <a:t>Area Manager CWT</a:t>
            </a:r>
            <a:endParaRPr lang="en-US" altLang="en-US" sz="1600" dirty="0">
              <a:latin typeface="Arial" panose="020B0604020202020204" pitchFamily="34" charset="0"/>
            </a:endParaRPr>
          </a:p>
        </p:txBody>
      </p:sp>
    </p:spTree>
    <p:extLst>
      <p:ext uri="{BB962C8B-B14F-4D97-AF65-F5344CB8AC3E}">
        <p14:creationId xmlns:p14="http://schemas.microsoft.com/office/powerpoint/2010/main" val="2258016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981075"/>
            <a:ext cx="3960812" cy="524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2"/>
          <p:cNvSpPr txBox="1">
            <a:spLocks noChangeArrowheads="1"/>
          </p:cNvSpPr>
          <p:nvPr/>
        </p:nvSpPr>
        <p:spPr bwMode="auto">
          <a:xfrm>
            <a:off x="4248150" y="764704"/>
            <a:ext cx="489585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spcBef>
                <a:spcPct val="0"/>
              </a:spcBef>
              <a:buFontTx/>
              <a:buNone/>
            </a:pPr>
            <a:endParaRPr lang="en-GB" altLang="en-US" sz="1000" dirty="0">
              <a:latin typeface="Calibri" panose="020F0502020204030204" pitchFamily="34" charset="0"/>
            </a:endParaRPr>
          </a:p>
          <a:p>
            <a:pPr>
              <a:spcBef>
                <a:spcPct val="0"/>
              </a:spcBef>
              <a:buFontTx/>
              <a:buNone/>
            </a:pPr>
            <a:endParaRPr lang="en-GB" altLang="en-US" sz="1000" dirty="0">
              <a:latin typeface="Calibri" panose="020F0502020204030204" pitchFamily="34" charset="0"/>
            </a:endParaRPr>
          </a:p>
          <a:p>
            <a:pPr>
              <a:spcBef>
                <a:spcPct val="0"/>
              </a:spcBef>
              <a:buNone/>
            </a:pPr>
            <a:r>
              <a:rPr lang="en-GB" altLang="en-US" sz="2200" dirty="0" smtClean="0">
                <a:latin typeface="Calibri" panose="020F0502020204030204" pitchFamily="34" charset="0"/>
              </a:rPr>
              <a:t>~</a:t>
            </a:r>
            <a:r>
              <a:rPr lang="en-GB" altLang="en-US" sz="2200" dirty="0">
                <a:latin typeface="Calibri" panose="020F0502020204030204" pitchFamily="34" charset="0"/>
              </a:rPr>
              <a:t>10,000ha of nature reserves</a:t>
            </a:r>
          </a:p>
          <a:p>
            <a:pPr>
              <a:spcBef>
                <a:spcPct val="0"/>
              </a:spcBef>
              <a:buNone/>
            </a:pPr>
            <a:r>
              <a:rPr lang="en-GB" altLang="en-US" sz="2200" dirty="0" smtClean="0">
                <a:latin typeface="Calibri" panose="020F0502020204030204" pitchFamily="34" charset="0"/>
              </a:rPr>
              <a:t>150 </a:t>
            </a:r>
            <a:r>
              <a:rPr lang="en-GB" altLang="en-US" sz="2200" dirty="0">
                <a:latin typeface="Calibri" panose="020F0502020204030204" pitchFamily="34" charset="0"/>
              </a:rPr>
              <a:t>coastal and marine reserves</a:t>
            </a:r>
          </a:p>
          <a:p>
            <a:pPr>
              <a:spcBef>
                <a:spcPct val="0"/>
              </a:spcBef>
              <a:buNone/>
            </a:pPr>
            <a:r>
              <a:rPr lang="en-GB" altLang="en-US" sz="2200" dirty="0" smtClean="0">
                <a:latin typeface="Calibri" panose="020F0502020204030204" pitchFamily="34" charset="0"/>
              </a:rPr>
              <a:t>150 </a:t>
            </a:r>
            <a:r>
              <a:rPr lang="en-GB" altLang="en-US" sz="2200" dirty="0">
                <a:latin typeface="Calibri" panose="020F0502020204030204" pitchFamily="34" charset="0"/>
              </a:rPr>
              <a:t>living landscape schemes</a:t>
            </a:r>
          </a:p>
          <a:p>
            <a:pPr>
              <a:spcBef>
                <a:spcPct val="0"/>
              </a:spcBef>
              <a:buFontTx/>
              <a:buNone/>
            </a:pPr>
            <a:endParaRPr lang="en-GB" altLang="en-US" sz="2200" dirty="0">
              <a:latin typeface="Calibri" panose="020F0502020204030204" pitchFamily="34" charset="0"/>
            </a:endParaRPr>
          </a:p>
          <a:p>
            <a:pPr>
              <a:spcBef>
                <a:spcPct val="0"/>
              </a:spcBef>
              <a:buNone/>
            </a:pPr>
            <a:r>
              <a:rPr lang="en-GB" altLang="en-US" sz="2200" dirty="0" smtClean="0">
                <a:latin typeface="Calibri" panose="020F0502020204030204" pitchFamily="34" charset="0"/>
              </a:rPr>
              <a:t>13,000 </a:t>
            </a:r>
            <a:r>
              <a:rPr lang="en-GB" altLang="en-US" sz="2200" dirty="0">
                <a:latin typeface="Calibri" panose="020F0502020204030204" pitchFamily="34" charset="0"/>
              </a:rPr>
              <a:t>events held </a:t>
            </a:r>
            <a:r>
              <a:rPr lang="en-GB" altLang="en-US" sz="2200" dirty="0" smtClean="0">
                <a:latin typeface="Calibri" panose="020F0502020204030204" pitchFamily="34" charset="0"/>
              </a:rPr>
              <a:t>each year</a:t>
            </a:r>
            <a:endParaRPr lang="en-GB" altLang="en-US" sz="2200" dirty="0">
              <a:latin typeface="Calibri" panose="020F0502020204030204" pitchFamily="34" charset="0"/>
            </a:endParaRPr>
          </a:p>
          <a:p>
            <a:pPr>
              <a:spcBef>
                <a:spcPct val="0"/>
              </a:spcBef>
              <a:buNone/>
            </a:pPr>
            <a:r>
              <a:rPr lang="en-GB" altLang="en-US" sz="2200" dirty="0" smtClean="0">
                <a:latin typeface="Calibri" panose="020F0502020204030204" pitchFamily="34" charset="0"/>
              </a:rPr>
              <a:t>780,000 </a:t>
            </a:r>
            <a:r>
              <a:rPr lang="en-GB" altLang="en-US" sz="2200" dirty="0">
                <a:latin typeface="Calibri" panose="020F0502020204030204" pitchFamily="34" charset="0"/>
              </a:rPr>
              <a:t>people directly engaged</a:t>
            </a:r>
          </a:p>
          <a:p>
            <a:pPr>
              <a:spcBef>
                <a:spcPct val="0"/>
              </a:spcBef>
              <a:buNone/>
            </a:pPr>
            <a:r>
              <a:rPr lang="en-GB" altLang="en-US" sz="2200" dirty="0" smtClean="0">
                <a:latin typeface="Calibri" panose="020F0502020204030204" pitchFamily="34" charset="0"/>
              </a:rPr>
              <a:t>8,200,000 </a:t>
            </a:r>
            <a:r>
              <a:rPr lang="en-GB" altLang="en-US" sz="2200" dirty="0">
                <a:latin typeface="Calibri" panose="020F0502020204030204" pitchFamily="34" charset="0"/>
              </a:rPr>
              <a:t>visits to WT reserves</a:t>
            </a:r>
          </a:p>
        </p:txBody>
      </p:sp>
      <p:sp>
        <p:nvSpPr>
          <p:cNvPr id="4" name="TextBox 3"/>
          <p:cNvSpPr txBox="1"/>
          <p:nvPr/>
        </p:nvSpPr>
        <p:spPr>
          <a:xfrm>
            <a:off x="4284663" y="3717032"/>
            <a:ext cx="4103761" cy="2462213"/>
          </a:xfrm>
          <a:prstGeom prst="rect">
            <a:avLst/>
          </a:prstGeom>
          <a:noFill/>
        </p:spPr>
        <p:txBody>
          <a:bodyPr wrap="square">
            <a:spAutoFit/>
          </a:bodyPr>
          <a:lstStyle/>
          <a:p>
            <a:pPr fontAlgn="auto">
              <a:spcBef>
                <a:spcPts val="0"/>
              </a:spcBef>
              <a:spcAft>
                <a:spcPts val="0"/>
              </a:spcAft>
              <a:defRPr/>
            </a:pPr>
            <a:r>
              <a:rPr lang="en-GB" sz="2200" dirty="0" smtClean="0">
                <a:latin typeface="+mj-lt"/>
                <a:cs typeface="+mn-cs"/>
              </a:rPr>
              <a:t>820,000 </a:t>
            </a:r>
            <a:r>
              <a:rPr lang="en-GB" sz="2200" dirty="0">
                <a:latin typeface="+mj-lt"/>
                <a:cs typeface="+mn-cs"/>
              </a:rPr>
              <a:t>members</a:t>
            </a:r>
          </a:p>
          <a:p>
            <a:pPr fontAlgn="auto">
              <a:spcBef>
                <a:spcPts val="0"/>
              </a:spcBef>
              <a:spcAft>
                <a:spcPts val="0"/>
              </a:spcAft>
              <a:defRPr/>
            </a:pPr>
            <a:r>
              <a:rPr lang="en-GB" sz="2200" dirty="0" smtClean="0">
                <a:latin typeface="+mj-lt"/>
                <a:cs typeface="+mn-cs"/>
              </a:rPr>
              <a:t>incl</a:t>
            </a:r>
            <a:r>
              <a:rPr lang="en-GB" sz="2200" dirty="0">
                <a:latin typeface="+mj-lt"/>
                <a:cs typeface="+mn-cs"/>
              </a:rPr>
              <a:t>. 150,000 junior members</a:t>
            </a:r>
          </a:p>
          <a:p>
            <a:pPr fontAlgn="auto">
              <a:spcBef>
                <a:spcPts val="0"/>
              </a:spcBef>
              <a:spcAft>
                <a:spcPts val="0"/>
              </a:spcAft>
              <a:defRPr/>
            </a:pPr>
            <a:r>
              <a:rPr lang="en-GB" sz="2200" dirty="0" smtClean="0">
                <a:latin typeface="+mj-lt"/>
                <a:cs typeface="+mn-cs"/>
              </a:rPr>
              <a:t>45,000 </a:t>
            </a:r>
            <a:r>
              <a:rPr lang="en-GB" sz="2200" dirty="0">
                <a:latin typeface="+mj-lt"/>
                <a:cs typeface="+mn-cs"/>
              </a:rPr>
              <a:t>volunteers</a:t>
            </a:r>
          </a:p>
          <a:p>
            <a:pPr fontAlgn="auto">
              <a:spcBef>
                <a:spcPts val="0"/>
              </a:spcBef>
              <a:spcAft>
                <a:spcPts val="0"/>
              </a:spcAft>
              <a:defRPr/>
            </a:pPr>
            <a:r>
              <a:rPr lang="en-GB" sz="2200" dirty="0" smtClean="0">
                <a:latin typeface="+mj-lt"/>
                <a:cs typeface="+mn-cs"/>
              </a:rPr>
              <a:t>2,600 </a:t>
            </a:r>
            <a:r>
              <a:rPr lang="en-GB" sz="2200" dirty="0">
                <a:latin typeface="+mj-lt"/>
                <a:cs typeface="+mn-cs"/>
              </a:rPr>
              <a:t>staff (2,120 full time equiv)</a:t>
            </a:r>
          </a:p>
          <a:p>
            <a:pPr fontAlgn="auto">
              <a:spcBef>
                <a:spcPts val="0"/>
              </a:spcBef>
              <a:spcAft>
                <a:spcPts val="0"/>
              </a:spcAft>
              <a:defRPr/>
            </a:pPr>
            <a:r>
              <a:rPr lang="en-GB" sz="2200" dirty="0" smtClean="0">
                <a:latin typeface="+mj-lt"/>
                <a:cs typeface="+mn-cs"/>
              </a:rPr>
              <a:t>600 </a:t>
            </a:r>
            <a:r>
              <a:rPr lang="en-GB" sz="2200" dirty="0">
                <a:latin typeface="+mj-lt"/>
                <a:cs typeface="+mn-cs"/>
              </a:rPr>
              <a:t>trustees</a:t>
            </a:r>
          </a:p>
          <a:p>
            <a:pPr fontAlgn="auto">
              <a:spcBef>
                <a:spcPts val="0"/>
              </a:spcBef>
              <a:spcAft>
                <a:spcPts val="0"/>
              </a:spcAft>
              <a:defRPr/>
            </a:pPr>
            <a:endParaRPr lang="en-GB" sz="2200" dirty="0">
              <a:latin typeface="+mj-lt"/>
              <a:cs typeface="+mn-cs"/>
            </a:endParaRPr>
          </a:p>
        </p:txBody>
      </p:sp>
      <p:pic>
        <p:nvPicPr>
          <p:cNvPr id="7" name="Picture 6" descr="S:\9.0 Branding and identity\9.3 Logos &amp; Silhouettes\CWT logo\Badger icon logo.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489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0" descr="Trentabank Reservior - George Bayode"/>
          <p:cNvPicPr>
            <a:picLocks noChangeAspect="1" noChangeArrowheads="1"/>
          </p:cNvPicPr>
          <p:nvPr/>
        </p:nvPicPr>
        <p:blipFill>
          <a:blip r:embed="rId3">
            <a:extLst>
              <a:ext uri="{28A0092B-C50C-407E-A947-70E740481C1C}">
                <a14:useLocalDpi xmlns:a14="http://schemas.microsoft.com/office/drawing/2010/main" val="0"/>
              </a:ext>
            </a:extLst>
          </a:blip>
          <a:srcRect l="9570" r="363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76" name="Rectangle 1"/>
          <p:cNvSpPr>
            <a:spLocks noChangeArrowheads="1"/>
          </p:cNvSpPr>
          <p:nvPr/>
        </p:nvSpPr>
        <p:spPr bwMode="auto">
          <a:xfrm>
            <a:off x="251520" y="4594652"/>
            <a:ext cx="8393113"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eaLnBrk="1" hangingPunct="1">
              <a:spcBef>
                <a:spcPct val="0"/>
              </a:spcBef>
              <a:buFontTx/>
              <a:buNone/>
            </a:pPr>
            <a:r>
              <a:rPr lang="en-GB" altLang="en-US" sz="3600" b="1" dirty="0">
                <a:solidFill>
                  <a:schemeClr val="bg1"/>
                </a:solidFill>
                <a:latin typeface="Calibri" panose="020F0502020204030204" pitchFamily="34" charset="0"/>
              </a:rPr>
              <a:t>	In a generation</a:t>
            </a:r>
            <a:r>
              <a:rPr lang="en-GB" altLang="en-US" sz="3600" b="1" dirty="0" smtClean="0">
                <a:solidFill>
                  <a:schemeClr val="bg1"/>
                </a:solidFill>
                <a:latin typeface="Calibri" panose="020F0502020204030204" pitchFamily="34" charset="0"/>
              </a:rPr>
              <a:t>,</a:t>
            </a:r>
            <a:endParaRPr lang="en-GB" altLang="en-US" sz="3600" b="1" dirty="0">
              <a:solidFill>
                <a:schemeClr val="bg1"/>
              </a:solidFill>
              <a:latin typeface="Calibri" panose="020F0502020204030204" pitchFamily="34" charset="0"/>
            </a:endParaRPr>
          </a:p>
          <a:p>
            <a:pPr eaLnBrk="1" hangingPunct="1">
              <a:spcBef>
                <a:spcPct val="0"/>
              </a:spcBef>
              <a:buFontTx/>
              <a:buNone/>
            </a:pPr>
            <a:r>
              <a:rPr lang="en-GB" altLang="en-US" sz="3600" b="1" dirty="0">
                <a:solidFill>
                  <a:schemeClr val="bg1"/>
                </a:solidFill>
                <a:latin typeface="Calibri" panose="020F0502020204030204" pitchFamily="34" charset="0"/>
              </a:rPr>
              <a:t>	wildlife has more space to thrive and </a:t>
            </a:r>
          </a:p>
          <a:p>
            <a:pPr eaLnBrk="1" hangingPunct="1">
              <a:spcBef>
                <a:spcPct val="0"/>
              </a:spcBef>
              <a:buFontTx/>
              <a:buNone/>
            </a:pPr>
            <a:r>
              <a:rPr lang="en-GB" altLang="en-US" sz="3600" b="1" dirty="0">
                <a:solidFill>
                  <a:schemeClr val="bg1"/>
                </a:solidFill>
                <a:latin typeface="Calibri" panose="020F0502020204030204" pitchFamily="34" charset="0"/>
              </a:rPr>
              <a:t>	more local people value nature</a:t>
            </a:r>
          </a:p>
          <a:p>
            <a:pPr>
              <a:spcBef>
                <a:spcPct val="0"/>
              </a:spcBef>
              <a:buFontTx/>
              <a:buNone/>
            </a:pPr>
            <a:r>
              <a:rPr lang="en-GB" altLang="en-US" sz="4000" dirty="0">
                <a:solidFill>
                  <a:srgbClr val="000000"/>
                </a:solidFill>
                <a:latin typeface="Times New Roman" panose="02020603050405020304" pitchFamily="18" charset="0"/>
              </a:rPr>
              <a:t> </a:t>
            </a:r>
            <a:endParaRPr lang="en-GB" altLang="en-US" sz="4000" dirty="0">
              <a:latin typeface="Arial" panose="020B0604020202020204" pitchFamily="34" charset="0"/>
            </a:endParaRPr>
          </a:p>
        </p:txBody>
      </p:sp>
      <p:pic>
        <p:nvPicPr>
          <p:cNvPr id="5" name="Picture 4" descr="S:\9.0 Branding and identity\9.3 Logos &amp; Silhouettes\CWT logo\Badger icon logo.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59446" y="116632"/>
            <a:ext cx="57705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150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63577" y="1124744"/>
            <a:ext cx="5956695" cy="769441"/>
          </a:xfrm>
          <a:prstGeom prst="rect">
            <a:avLst/>
          </a:prstGeom>
          <a:noFill/>
        </p:spPr>
        <p:txBody>
          <a:bodyPr wrap="none" rtlCol="0">
            <a:spAutoFit/>
          </a:bodyPr>
          <a:lstStyle/>
          <a:p>
            <a:r>
              <a:rPr lang="en-GB" sz="4400" b="1" dirty="0" smtClean="0"/>
              <a:t>Why work with farmers?</a:t>
            </a:r>
            <a:endParaRPr lang="en-GB" sz="4400" b="1" dirty="0"/>
          </a:p>
        </p:txBody>
      </p:sp>
      <p:pic>
        <p:nvPicPr>
          <p:cNvPr id="5122" name="Picture 2" descr="Image result for angry farmer">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561"/>
          <a:stretch/>
        </p:blipFill>
        <p:spPr bwMode="auto">
          <a:xfrm>
            <a:off x="4625677" y="2409149"/>
            <a:ext cx="3114675" cy="31080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77" y="2337266"/>
            <a:ext cx="2016224" cy="3251974"/>
          </a:xfrm>
          <a:prstGeom prst="rect">
            <a:avLst/>
          </a:prstGeom>
        </p:spPr>
      </p:pic>
    </p:spTree>
    <p:extLst>
      <p:ext uri="{BB962C8B-B14F-4D97-AF65-F5344CB8AC3E}">
        <p14:creationId xmlns:p14="http://schemas.microsoft.com/office/powerpoint/2010/main" val="536061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95536" y="2780928"/>
            <a:ext cx="7909694"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delle" panose="02000503060000020004" pitchFamily="50" charset="0"/>
              </a:defRPr>
            </a:lvl1pPr>
            <a:lvl2pPr marL="742950" indent="-285750">
              <a:spcBef>
                <a:spcPct val="20000"/>
              </a:spcBef>
              <a:buFont typeface="Arial" panose="020B0604020202020204" pitchFamily="34" charset="0"/>
              <a:buChar char="–"/>
              <a:defRPr sz="2800">
                <a:solidFill>
                  <a:schemeClr val="tx1"/>
                </a:solidFill>
                <a:latin typeface="Adelle" panose="02000503060000020004" pitchFamily="50" charset="0"/>
              </a:defRPr>
            </a:lvl2pPr>
            <a:lvl3pPr marL="1143000" indent="-228600">
              <a:spcBef>
                <a:spcPct val="20000"/>
              </a:spcBef>
              <a:buFont typeface="Arial" panose="020B0604020202020204" pitchFamily="34" charset="0"/>
              <a:buChar char="•"/>
              <a:defRPr sz="2400">
                <a:solidFill>
                  <a:schemeClr val="tx1"/>
                </a:solidFill>
                <a:latin typeface="Adelle" panose="02000503060000020004" pitchFamily="50" charset="0"/>
              </a:defRPr>
            </a:lvl3pPr>
            <a:lvl4pPr marL="1600200" indent="-228600">
              <a:spcBef>
                <a:spcPct val="20000"/>
              </a:spcBef>
              <a:buFont typeface="Arial" panose="020B0604020202020204" pitchFamily="34" charset="0"/>
              <a:buChar char="–"/>
              <a:defRPr sz="2000">
                <a:solidFill>
                  <a:schemeClr val="tx1"/>
                </a:solidFill>
                <a:latin typeface="Adelle" panose="02000503060000020004" pitchFamily="50" charset="0"/>
              </a:defRPr>
            </a:lvl4pPr>
            <a:lvl5pPr marL="2057400" indent="-228600">
              <a:spcBef>
                <a:spcPct val="20000"/>
              </a:spcBef>
              <a:buFont typeface="Arial" panose="020B0604020202020204" pitchFamily="34" charset="0"/>
              <a:buChar char="»"/>
              <a:defRPr sz="2000">
                <a:solidFill>
                  <a:schemeClr val="tx1"/>
                </a:solidFill>
                <a:latin typeface="Adelle" panose="02000503060000020004" pitchFamily="50"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delle" panose="02000503060000020004" pitchFamily="50" charset="0"/>
              </a:defRPr>
            </a:lvl9pPr>
          </a:lstStyle>
          <a:p>
            <a:pPr algn="ctr">
              <a:spcBef>
                <a:spcPct val="0"/>
              </a:spcBef>
              <a:buFontTx/>
              <a:buNone/>
            </a:pPr>
            <a:r>
              <a:rPr lang="en-GB" altLang="en-US" sz="9600" dirty="0" smtClean="0">
                <a:solidFill>
                  <a:srgbClr val="FF0000"/>
                </a:solidFill>
                <a:latin typeface="Adelle Eb" panose="02000503000000020004" pitchFamily="50" charset="0"/>
              </a:rPr>
              <a:t>590 : 250,000</a:t>
            </a:r>
            <a:endParaRPr lang="en-GB" altLang="en-US" sz="9600" dirty="0">
              <a:solidFill>
                <a:srgbClr val="FF0000"/>
              </a:solidFill>
              <a:latin typeface="Adelle Eb" panose="02000503000000020004" pitchFamily="50" charset="0"/>
            </a:endParaRPr>
          </a:p>
        </p:txBody>
      </p:sp>
      <p:pic>
        <p:nvPicPr>
          <p:cNvPr id="5" name="Picture 4"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837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farmland bird uk grap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1" y="836712"/>
            <a:ext cx="8128091" cy="49507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27584" y="908720"/>
            <a:ext cx="4032448"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88580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wheat yield uk grap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02" y="980728"/>
            <a:ext cx="8132006" cy="48245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699792" y="1052736"/>
            <a:ext cx="288032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9427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18339"/>
            <a:ext cx="5471517" cy="3146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S:\9.0 Branding and identity\9.3 Logos &amp; Silhouettes\CWT logo\Badger icon 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74868">
            <a:off x="594264" y="1846133"/>
            <a:ext cx="7283350" cy="1434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2167" y="3234593"/>
            <a:ext cx="6648226" cy="2060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913062">
            <a:off x="990624" y="1747702"/>
            <a:ext cx="6724650"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7"/>
          <a:stretch>
            <a:fillRect/>
          </a:stretch>
        </p:blipFill>
        <p:spPr>
          <a:xfrm>
            <a:off x="971600" y="2157628"/>
            <a:ext cx="5760516" cy="1666171"/>
          </a:xfrm>
          <a:prstGeom prst="rect">
            <a:avLst/>
          </a:prstGeom>
        </p:spPr>
      </p:pic>
    </p:spTree>
    <p:extLst>
      <p:ext uri="{BB962C8B-B14F-4D97-AF65-F5344CB8AC3E}">
        <p14:creationId xmlns:p14="http://schemas.microsoft.com/office/powerpoint/2010/main" val="253827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100"/>
                                        </p:tgtEl>
                                        <p:attrNameLst>
                                          <p:attrName>style.visibility</p:attrName>
                                        </p:attrNameLst>
                                      </p:cBhvr>
                                      <p:to>
                                        <p:strVal val="visible"/>
                                      </p:to>
                                    </p:set>
                                    <p:animEffect transition="in" filter="fade">
                                      <p:cBhvr>
                                        <p:cTn id="14" dur="1000"/>
                                        <p:tgtEl>
                                          <p:spTgt spid="4100"/>
                                        </p:tgtEl>
                                      </p:cBhvr>
                                    </p:animEffect>
                                    <p:anim calcmode="lin" valueType="num">
                                      <p:cBhvr>
                                        <p:cTn id="15" dur="1000" fill="hold"/>
                                        <p:tgtEl>
                                          <p:spTgt spid="4100"/>
                                        </p:tgtEl>
                                        <p:attrNameLst>
                                          <p:attrName>ppt_x</p:attrName>
                                        </p:attrNameLst>
                                      </p:cBhvr>
                                      <p:tavLst>
                                        <p:tav tm="0">
                                          <p:val>
                                            <p:strVal val="#ppt_x"/>
                                          </p:val>
                                        </p:tav>
                                        <p:tav tm="100000">
                                          <p:val>
                                            <p:strVal val="#ppt_x"/>
                                          </p:val>
                                        </p:tav>
                                      </p:tavLst>
                                    </p:anim>
                                    <p:anim calcmode="lin" valueType="num">
                                      <p:cBhvr>
                                        <p:cTn id="16"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99"/>
                                        </p:tgtEl>
                                        <p:attrNameLst>
                                          <p:attrName>style.visibility</p:attrName>
                                        </p:attrNameLst>
                                      </p:cBhvr>
                                      <p:to>
                                        <p:strVal val="visible"/>
                                      </p:to>
                                    </p:set>
                                    <p:animEffect transition="in" filter="fade">
                                      <p:cBhvr>
                                        <p:cTn id="21" dur="1000"/>
                                        <p:tgtEl>
                                          <p:spTgt spid="4099"/>
                                        </p:tgtEl>
                                      </p:cBhvr>
                                    </p:animEffect>
                                    <p:anim calcmode="lin" valueType="num">
                                      <p:cBhvr>
                                        <p:cTn id="22" dur="1000" fill="hold"/>
                                        <p:tgtEl>
                                          <p:spTgt spid="4099"/>
                                        </p:tgtEl>
                                        <p:attrNameLst>
                                          <p:attrName>ppt_x</p:attrName>
                                        </p:attrNameLst>
                                      </p:cBhvr>
                                      <p:tavLst>
                                        <p:tav tm="0">
                                          <p:val>
                                            <p:strVal val="#ppt_x"/>
                                          </p:val>
                                        </p:tav>
                                        <p:tav tm="100000">
                                          <p:val>
                                            <p:strVal val="#ppt_x"/>
                                          </p:val>
                                        </p:tav>
                                      </p:tavLst>
                                    </p:anim>
                                    <p:anim calcmode="lin" valueType="num">
                                      <p:cBhvr>
                                        <p:cTn id="23"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101"/>
                                        </p:tgtEl>
                                        <p:attrNameLst>
                                          <p:attrName>style.visibility</p:attrName>
                                        </p:attrNameLst>
                                      </p:cBhvr>
                                      <p:to>
                                        <p:strVal val="visible"/>
                                      </p:to>
                                    </p:set>
                                    <p:animEffect transition="in" filter="fade">
                                      <p:cBhvr>
                                        <p:cTn id="28" dur="1000"/>
                                        <p:tgtEl>
                                          <p:spTgt spid="4101"/>
                                        </p:tgtEl>
                                      </p:cBhvr>
                                    </p:animEffect>
                                    <p:anim calcmode="lin" valueType="num">
                                      <p:cBhvr>
                                        <p:cTn id="29" dur="1000" fill="hold"/>
                                        <p:tgtEl>
                                          <p:spTgt spid="4101"/>
                                        </p:tgtEl>
                                        <p:attrNameLst>
                                          <p:attrName>ppt_x</p:attrName>
                                        </p:attrNameLst>
                                      </p:cBhvr>
                                      <p:tavLst>
                                        <p:tav tm="0">
                                          <p:val>
                                            <p:strVal val="#ppt_x"/>
                                          </p:val>
                                        </p:tav>
                                        <p:tav tm="100000">
                                          <p:val>
                                            <p:strVal val="#ppt_x"/>
                                          </p:val>
                                        </p:tav>
                                      </p:tavLst>
                                    </p:anim>
                                    <p:anim calcmode="lin" valueType="num">
                                      <p:cBhvr>
                                        <p:cTn id="30" dur="1000" fill="hold"/>
                                        <p:tgtEl>
                                          <p:spTgt spid="410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764704"/>
            <a:ext cx="822960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385" y="4077072"/>
            <a:ext cx="4269854" cy="2561912"/>
          </a:xfrm>
          <a:prstGeom prst="rect">
            <a:avLst/>
          </a:prstGeom>
        </p:spPr>
      </p:pic>
    </p:spTree>
    <p:extLst>
      <p:ext uri="{BB962C8B-B14F-4D97-AF65-F5344CB8AC3E}">
        <p14:creationId xmlns:p14="http://schemas.microsoft.com/office/powerpoint/2010/main" val="3462100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lawton review">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8797" y="1844824"/>
            <a:ext cx="3664532" cy="355379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51520" y="260648"/>
            <a:ext cx="7992888" cy="923330"/>
          </a:xfrm>
          <a:prstGeom prst="rect">
            <a:avLst/>
          </a:prstGeom>
        </p:spPr>
        <p:txBody>
          <a:bodyPr wrap="square">
            <a:spAutoFit/>
          </a:bodyPr>
          <a:lstStyle/>
          <a:p>
            <a:endParaRPr lang="en-GB" dirty="0"/>
          </a:p>
          <a:p>
            <a:r>
              <a:rPr lang="en-GB" b="1" dirty="0" smtClean="0"/>
              <a:t>Making </a:t>
            </a:r>
            <a:r>
              <a:rPr lang="en-GB" b="1" dirty="0"/>
              <a:t>Space for Nature: </a:t>
            </a:r>
            <a:endParaRPr lang="en-GB" dirty="0"/>
          </a:p>
          <a:p>
            <a:r>
              <a:rPr lang="en-GB" b="1" i="1" dirty="0"/>
              <a:t>A review of England’s Wildlife Sites and Ecological Network </a:t>
            </a:r>
            <a:endParaRPr lang="en-GB" i="1" dirty="0"/>
          </a:p>
        </p:txBody>
      </p:sp>
      <p:sp>
        <p:nvSpPr>
          <p:cNvPr id="7" name="Rectangle 6"/>
          <p:cNvSpPr/>
          <p:nvPr/>
        </p:nvSpPr>
        <p:spPr>
          <a:xfrm>
            <a:off x="251520" y="1484784"/>
            <a:ext cx="3744416" cy="3970318"/>
          </a:xfrm>
          <a:prstGeom prst="rect">
            <a:avLst/>
          </a:prstGeom>
        </p:spPr>
        <p:txBody>
          <a:bodyPr wrap="square">
            <a:spAutoFit/>
          </a:bodyPr>
          <a:lstStyle/>
          <a:p>
            <a:r>
              <a:rPr lang="en-GB" dirty="0" smtClean="0"/>
              <a:t>“There </a:t>
            </a:r>
            <a:r>
              <a:rPr lang="en-GB" dirty="0"/>
              <a:t>is compelling evidence that England's collection of wildlife sites are generally too small and too isolated, leading to declines in many of England's characteristic species</a:t>
            </a:r>
            <a:r>
              <a:rPr lang="en-GB" dirty="0" smtClean="0"/>
              <a:t>,"</a:t>
            </a:r>
            <a:endParaRPr lang="en-GB" dirty="0"/>
          </a:p>
          <a:p>
            <a:endParaRPr lang="en-GB" dirty="0" smtClean="0"/>
          </a:p>
          <a:p>
            <a:r>
              <a:rPr lang="en-GB" dirty="0" smtClean="0"/>
              <a:t>"</a:t>
            </a:r>
            <a:r>
              <a:rPr lang="en-GB" dirty="0"/>
              <a:t>With climate change, the situation is likely to get worse. This is bad news for wildlife but also bad news for us.</a:t>
            </a:r>
          </a:p>
          <a:p>
            <a:r>
              <a:rPr lang="en-GB" dirty="0"/>
              <a:t>"The damage to nature also means our natural environment is less able to provide many of the services upon which we depend. We need more space for nature."</a:t>
            </a:r>
            <a:endParaRPr lang="en-GB" dirty="0">
              <a:effectLst/>
            </a:endParaRPr>
          </a:p>
        </p:txBody>
      </p:sp>
    </p:spTree>
    <p:extLst>
      <p:ext uri="{BB962C8B-B14F-4D97-AF65-F5344CB8AC3E}">
        <p14:creationId xmlns:p14="http://schemas.microsoft.com/office/powerpoint/2010/main" val="35483946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rotWithShape="1">
          <a:blip r:embed="rId2">
            <a:extLst>
              <a:ext uri="{28A0092B-C50C-407E-A947-70E740481C1C}">
                <a14:useLocalDpi xmlns:a14="http://schemas.microsoft.com/office/drawing/2010/main" val="0"/>
              </a:ext>
            </a:extLst>
          </a:blip>
          <a:srcRect l="19002" t="7936"/>
          <a:stretch/>
        </p:blipFill>
        <p:spPr bwMode="auto">
          <a:xfrm>
            <a:off x="0" y="-5711"/>
            <a:ext cx="9144000" cy="686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S:\9.0 Branding and identity\9.3 Logos &amp; Silhouettes\CWT logo\Badger icon 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86437" y="159023"/>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4579" y="116632"/>
            <a:ext cx="4529429" cy="830997"/>
          </a:xfrm>
          <a:prstGeom prst="rect">
            <a:avLst/>
          </a:prstGeom>
          <a:noFill/>
        </p:spPr>
        <p:txBody>
          <a:bodyPr wrap="square" rtlCol="0">
            <a:spAutoFit/>
          </a:bodyPr>
          <a:lstStyle/>
          <a:p>
            <a:r>
              <a:rPr lang="en-GB" sz="2400" b="1" dirty="0" smtClean="0">
                <a:solidFill>
                  <a:schemeClr val="bg1"/>
                </a:solidFill>
              </a:rPr>
              <a:t>CWT’s work with farmers/ land managers</a:t>
            </a:r>
            <a:endParaRPr lang="en-GB" sz="2400" b="1" dirty="0">
              <a:solidFill>
                <a:schemeClr val="bg1"/>
              </a:solidFill>
            </a:endParaRPr>
          </a:p>
        </p:txBody>
      </p:sp>
      <p:sp>
        <p:nvSpPr>
          <p:cNvPr id="7" name="TextBox 6"/>
          <p:cNvSpPr txBox="1"/>
          <p:nvPr/>
        </p:nvSpPr>
        <p:spPr>
          <a:xfrm>
            <a:off x="114579" y="4224601"/>
            <a:ext cx="6552729" cy="2585323"/>
          </a:xfrm>
          <a:prstGeom prst="rect">
            <a:avLst/>
          </a:prstGeom>
          <a:noFill/>
        </p:spPr>
        <p:txBody>
          <a:bodyPr wrap="square" rtlCol="0">
            <a:spAutoFit/>
          </a:bodyPr>
          <a:lstStyle/>
          <a:p>
            <a:r>
              <a:rPr lang="en-GB" b="1" dirty="0" smtClean="0">
                <a:solidFill>
                  <a:schemeClr val="bg1"/>
                </a:solidFill>
              </a:rPr>
              <a:t>Influencing agricultural policy</a:t>
            </a:r>
          </a:p>
          <a:p>
            <a:pPr marL="285750" indent="-285750">
              <a:buFontTx/>
              <a:buChar char="-"/>
            </a:pPr>
            <a:endParaRPr lang="en-GB" dirty="0">
              <a:solidFill>
                <a:schemeClr val="bg1"/>
              </a:solidFill>
            </a:endParaRPr>
          </a:p>
          <a:p>
            <a:r>
              <a:rPr lang="en-GB" b="1" dirty="0" smtClean="0">
                <a:solidFill>
                  <a:schemeClr val="bg1"/>
                </a:solidFill>
              </a:rPr>
              <a:t>Advice &amp; Guidance</a:t>
            </a:r>
          </a:p>
          <a:p>
            <a:endParaRPr lang="en-GB" dirty="0" smtClean="0">
              <a:solidFill>
                <a:schemeClr val="bg1"/>
              </a:solidFill>
            </a:endParaRPr>
          </a:p>
          <a:p>
            <a:r>
              <a:rPr lang="en-GB" b="1" dirty="0" smtClean="0">
                <a:solidFill>
                  <a:schemeClr val="bg1"/>
                </a:solidFill>
              </a:rPr>
              <a:t>Demonstrating best practice</a:t>
            </a:r>
          </a:p>
          <a:p>
            <a:endParaRPr lang="en-GB" dirty="0">
              <a:solidFill>
                <a:schemeClr val="bg1"/>
              </a:solidFill>
            </a:endParaRPr>
          </a:p>
          <a:p>
            <a:r>
              <a:rPr lang="en-GB" b="1" dirty="0" smtClean="0">
                <a:solidFill>
                  <a:schemeClr val="bg1"/>
                </a:solidFill>
              </a:rPr>
              <a:t>Living Landscape projects</a:t>
            </a:r>
            <a:r>
              <a:rPr lang="en-GB" dirty="0" smtClean="0">
                <a:solidFill>
                  <a:schemeClr val="bg1"/>
                </a:solidFill>
              </a:rPr>
              <a:t> </a:t>
            </a:r>
          </a:p>
          <a:p>
            <a:pPr marL="285750" indent="-285750">
              <a:buFontTx/>
              <a:buChar char="-"/>
            </a:pPr>
            <a:endParaRPr lang="en-GB" dirty="0">
              <a:solidFill>
                <a:schemeClr val="bg1"/>
              </a:solidFill>
            </a:endParaRPr>
          </a:p>
          <a:p>
            <a:r>
              <a:rPr lang="en-GB" b="1" dirty="0" smtClean="0">
                <a:solidFill>
                  <a:schemeClr val="bg1"/>
                </a:solidFill>
              </a:rPr>
              <a:t>Partnership projects</a:t>
            </a:r>
          </a:p>
        </p:txBody>
      </p:sp>
    </p:spTree>
    <p:extLst>
      <p:ext uri="{BB962C8B-B14F-4D97-AF65-F5344CB8AC3E}">
        <p14:creationId xmlns:p14="http://schemas.microsoft.com/office/powerpoint/2010/main" val="1886469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1520" y="332656"/>
            <a:ext cx="3325975" cy="400110"/>
          </a:xfrm>
          <a:prstGeom prst="rect">
            <a:avLst/>
          </a:prstGeom>
        </p:spPr>
        <p:txBody>
          <a:bodyPr wrap="none">
            <a:spAutoFit/>
          </a:bodyPr>
          <a:lstStyle/>
          <a:p>
            <a:r>
              <a:rPr lang="en-GB" sz="2000" b="1" dirty="0"/>
              <a:t>Influencing agricultural policy</a:t>
            </a:r>
          </a:p>
        </p:txBody>
      </p:sp>
      <p:sp>
        <p:nvSpPr>
          <p:cNvPr id="6" name="Rectangle 5"/>
          <p:cNvSpPr/>
          <p:nvPr/>
        </p:nvSpPr>
        <p:spPr>
          <a:xfrm>
            <a:off x="323528" y="1124744"/>
            <a:ext cx="7776864" cy="2308324"/>
          </a:xfrm>
          <a:prstGeom prst="rect">
            <a:avLst/>
          </a:prstGeom>
        </p:spPr>
        <p:txBody>
          <a:bodyPr wrap="square">
            <a:spAutoFit/>
          </a:bodyPr>
          <a:lstStyle/>
          <a:p>
            <a:pPr marL="285750" indent="-285750">
              <a:buFontTx/>
              <a:buChar char="-"/>
            </a:pPr>
            <a:r>
              <a:rPr lang="en-GB" sz="2400" dirty="0"/>
              <a:t>Health &amp; Harmony </a:t>
            </a:r>
            <a:r>
              <a:rPr lang="en-GB" sz="2400" i="1" dirty="0"/>
              <a:t>The future for food, farming &amp; the </a:t>
            </a:r>
            <a:r>
              <a:rPr lang="en-GB" sz="2400" i="1" dirty="0" smtClean="0"/>
              <a:t>environment</a:t>
            </a:r>
          </a:p>
          <a:p>
            <a:endParaRPr lang="en-GB" sz="2400" i="1" dirty="0"/>
          </a:p>
          <a:p>
            <a:pPr marL="285750" indent="-285750">
              <a:buFontTx/>
              <a:buChar char="-"/>
            </a:pPr>
            <a:r>
              <a:rPr lang="en-GB" sz="2400" dirty="0"/>
              <a:t>Agriculture Bill </a:t>
            </a:r>
            <a:endParaRPr lang="en-GB" sz="2400" dirty="0" smtClean="0"/>
          </a:p>
          <a:p>
            <a:pPr marL="285750" indent="-285750">
              <a:buFontTx/>
              <a:buChar char="-"/>
            </a:pPr>
            <a:endParaRPr lang="en-GB" sz="2400" dirty="0"/>
          </a:p>
          <a:p>
            <a:pPr marL="285750" indent="-285750">
              <a:buFontTx/>
              <a:buChar char="-"/>
            </a:pPr>
            <a:r>
              <a:rPr lang="en-GB" sz="2400" dirty="0" smtClean="0"/>
              <a:t>What </a:t>
            </a:r>
            <a:r>
              <a:rPr lang="en-GB" sz="2400" dirty="0"/>
              <a:t>next for farming?</a:t>
            </a:r>
          </a:p>
        </p:txBody>
      </p:sp>
      <p:pic>
        <p:nvPicPr>
          <p:cNvPr id="7" name="Picture 2" descr="Image result for wildlife trusts farmi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29181">
            <a:off x="5366803" y="3709353"/>
            <a:ext cx="3012376" cy="219652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90618">
            <a:off x="630432" y="3767823"/>
            <a:ext cx="4090130" cy="173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316151">
            <a:off x="3493368" y="3892286"/>
            <a:ext cx="1880913" cy="2709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623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1000"/>
                                        <p:tgtEl>
                                          <p:spTgt spid="10243"/>
                                        </p:tgtEl>
                                      </p:cBhvr>
                                    </p:animEffect>
                                    <p:anim calcmode="lin" valueType="num">
                                      <p:cBhvr>
                                        <p:cTn id="8" dur="1000" fill="hold"/>
                                        <p:tgtEl>
                                          <p:spTgt spid="10243"/>
                                        </p:tgtEl>
                                        <p:attrNameLst>
                                          <p:attrName>ppt_x</p:attrName>
                                        </p:attrNameLst>
                                      </p:cBhvr>
                                      <p:tavLst>
                                        <p:tav tm="0">
                                          <p:val>
                                            <p:strVal val="#ppt_x"/>
                                          </p:val>
                                        </p:tav>
                                        <p:tav tm="100000">
                                          <p:val>
                                            <p:strVal val="#ppt_x"/>
                                          </p:val>
                                        </p:tav>
                                      </p:tavLst>
                                    </p:anim>
                                    <p:anim calcmode="lin" valueType="num">
                                      <p:cBhvr>
                                        <p:cTn id="9" dur="1000" fill="hold"/>
                                        <p:tgtEl>
                                          <p:spTgt spid="1024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44"/>
                                        </p:tgtEl>
                                        <p:attrNameLst>
                                          <p:attrName>style.visibility</p:attrName>
                                        </p:attrNameLst>
                                      </p:cBhvr>
                                      <p:to>
                                        <p:strVal val="visible"/>
                                      </p:to>
                                    </p:set>
                                    <p:animEffect transition="in" filter="fade">
                                      <p:cBhvr>
                                        <p:cTn id="14" dur="1000"/>
                                        <p:tgtEl>
                                          <p:spTgt spid="10244"/>
                                        </p:tgtEl>
                                      </p:cBhvr>
                                    </p:animEffect>
                                    <p:anim calcmode="lin" valueType="num">
                                      <p:cBhvr>
                                        <p:cTn id="15" dur="1000" fill="hold"/>
                                        <p:tgtEl>
                                          <p:spTgt spid="10244"/>
                                        </p:tgtEl>
                                        <p:attrNameLst>
                                          <p:attrName>ppt_x</p:attrName>
                                        </p:attrNameLst>
                                      </p:cBhvr>
                                      <p:tavLst>
                                        <p:tav tm="0">
                                          <p:val>
                                            <p:strVal val="#ppt_x"/>
                                          </p:val>
                                        </p:tav>
                                        <p:tav tm="100000">
                                          <p:val>
                                            <p:strVal val="#ppt_x"/>
                                          </p:val>
                                        </p:tav>
                                      </p:tavLst>
                                    </p:anim>
                                    <p:anim calcmode="lin" valueType="num">
                                      <p:cBhvr>
                                        <p:cTn id="16" dur="1000" fill="hold"/>
                                        <p:tgtEl>
                                          <p:spTgt spid="1024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79512" y="260648"/>
            <a:ext cx="2199641" cy="400110"/>
          </a:xfrm>
          <a:prstGeom prst="rect">
            <a:avLst/>
          </a:prstGeom>
        </p:spPr>
        <p:txBody>
          <a:bodyPr wrap="none">
            <a:spAutoFit/>
          </a:bodyPr>
          <a:lstStyle/>
          <a:p>
            <a:r>
              <a:rPr lang="en-GB" sz="2000" b="1" dirty="0"/>
              <a:t>Advice &amp; Guidance</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51" y="731208"/>
            <a:ext cx="7672425" cy="5938152"/>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33697" y="5348674"/>
            <a:ext cx="5510547" cy="1107996"/>
          </a:xfrm>
          <a:prstGeom prst="rect">
            <a:avLst/>
          </a:prstGeom>
          <a:noFill/>
        </p:spPr>
        <p:txBody>
          <a:bodyPr wrap="none" rtlCol="0">
            <a:spAutoFit/>
          </a:bodyPr>
          <a:lstStyle/>
          <a:p>
            <a:pPr marL="285750" indent="-285750">
              <a:buFontTx/>
              <a:buChar char="-"/>
            </a:pPr>
            <a:r>
              <a:rPr lang="en-GB" sz="2400" dirty="0" err="1" smtClean="0">
                <a:solidFill>
                  <a:schemeClr val="bg1"/>
                </a:solidFill>
              </a:rPr>
              <a:t>Agri</a:t>
            </a:r>
            <a:r>
              <a:rPr lang="en-GB" sz="2400" dirty="0" smtClean="0">
                <a:solidFill>
                  <a:schemeClr val="bg1"/>
                </a:solidFill>
              </a:rPr>
              <a:t>- environment scheme advice</a:t>
            </a:r>
          </a:p>
          <a:p>
            <a:pPr marL="285750" indent="-285750">
              <a:buFontTx/>
              <a:buChar char="-"/>
            </a:pPr>
            <a:r>
              <a:rPr lang="en-GB" sz="2400" dirty="0" smtClean="0">
                <a:solidFill>
                  <a:schemeClr val="bg1"/>
                </a:solidFill>
              </a:rPr>
              <a:t>Habitat and species management advice</a:t>
            </a:r>
          </a:p>
          <a:p>
            <a:endParaRPr lang="en-GB" dirty="0">
              <a:solidFill>
                <a:schemeClr val="bg1"/>
              </a:solidFill>
            </a:endParaRPr>
          </a:p>
        </p:txBody>
      </p:sp>
    </p:spTree>
    <p:extLst>
      <p:ext uri="{BB962C8B-B14F-4D97-AF65-F5344CB8AC3E}">
        <p14:creationId xmlns:p14="http://schemas.microsoft.com/office/powerpoint/2010/main" val="3666556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99792" y="2204864"/>
            <a:ext cx="3531953" cy="1754326"/>
          </a:xfrm>
          <a:prstGeom prst="rect">
            <a:avLst/>
          </a:prstGeom>
        </p:spPr>
        <p:txBody>
          <a:bodyPr wrap="square">
            <a:spAutoFit/>
          </a:bodyPr>
          <a:lstStyle/>
          <a:p>
            <a:pPr algn="ctr"/>
            <a:r>
              <a:rPr lang="en-GB" sz="3600" b="1" dirty="0"/>
              <a:t>Demonstrating best </a:t>
            </a:r>
            <a:r>
              <a:rPr lang="en-GB" sz="3600" b="1" dirty="0" smtClean="0"/>
              <a:t>practice at Bickley Hall Farm</a:t>
            </a:r>
            <a:endParaRPr lang="en-GB" sz="3600" b="1" dirty="0"/>
          </a:p>
        </p:txBody>
      </p:sp>
      <p:pic>
        <p:nvPicPr>
          <p:cNvPr id="5" name="Picture 4"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583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7504" y="204609"/>
            <a:ext cx="3185296" cy="400110"/>
          </a:xfrm>
          <a:prstGeom prst="rect">
            <a:avLst/>
          </a:prstGeom>
        </p:spPr>
        <p:txBody>
          <a:bodyPr wrap="none">
            <a:spAutoFit/>
          </a:bodyPr>
          <a:lstStyle/>
          <a:p>
            <a:r>
              <a:rPr lang="en-GB" sz="2000" b="1" dirty="0"/>
              <a:t>Demonstrating best practice</a:t>
            </a:r>
          </a:p>
        </p:txBody>
      </p:sp>
      <p:pic>
        <p:nvPicPr>
          <p:cNvPr id="1126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958" y="836712"/>
            <a:ext cx="7895426" cy="5583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descr="Image result for bickley hall farm">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9052" y="604719"/>
            <a:ext cx="2669332" cy="150043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1269" name="Picture 5" descr="Image result for bickley hall farm">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4084953"/>
            <a:ext cx="2487529" cy="186432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1271" name="Picture 7" descr="Image result for bickley hall farm longhorn">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4088" y="4437112"/>
            <a:ext cx="2604019" cy="185700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1273" name="Picture 9" descr="Image result for cheshire wildlife trust farmin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2958" y="692696"/>
            <a:ext cx="2610432" cy="195636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06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fade">
                                      <p:cBhvr>
                                        <p:cTn id="7" dur="1000"/>
                                        <p:tgtEl>
                                          <p:spTgt spid="11267"/>
                                        </p:tgtEl>
                                      </p:cBhvr>
                                    </p:animEffect>
                                    <p:anim calcmode="lin" valueType="num">
                                      <p:cBhvr>
                                        <p:cTn id="8" dur="1000" fill="hold"/>
                                        <p:tgtEl>
                                          <p:spTgt spid="11267"/>
                                        </p:tgtEl>
                                        <p:attrNameLst>
                                          <p:attrName>ppt_x</p:attrName>
                                        </p:attrNameLst>
                                      </p:cBhvr>
                                      <p:tavLst>
                                        <p:tav tm="0">
                                          <p:val>
                                            <p:strVal val="#ppt_x"/>
                                          </p:val>
                                        </p:tav>
                                        <p:tav tm="100000">
                                          <p:val>
                                            <p:strVal val="#ppt_x"/>
                                          </p:val>
                                        </p:tav>
                                      </p:tavLst>
                                    </p:anim>
                                    <p:anim calcmode="lin" valueType="num">
                                      <p:cBhvr>
                                        <p:cTn id="9" dur="1000" fill="hold"/>
                                        <p:tgtEl>
                                          <p:spTgt spid="1126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71"/>
                                        </p:tgtEl>
                                        <p:attrNameLst>
                                          <p:attrName>style.visibility</p:attrName>
                                        </p:attrNameLst>
                                      </p:cBhvr>
                                      <p:to>
                                        <p:strVal val="visible"/>
                                      </p:to>
                                    </p:set>
                                    <p:animEffect transition="in" filter="fade">
                                      <p:cBhvr>
                                        <p:cTn id="14" dur="1000"/>
                                        <p:tgtEl>
                                          <p:spTgt spid="11271"/>
                                        </p:tgtEl>
                                      </p:cBhvr>
                                    </p:animEffect>
                                    <p:anim calcmode="lin" valueType="num">
                                      <p:cBhvr>
                                        <p:cTn id="15" dur="1000" fill="hold"/>
                                        <p:tgtEl>
                                          <p:spTgt spid="11271"/>
                                        </p:tgtEl>
                                        <p:attrNameLst>
                                          <p:attrName>ppt_x</p:attrName>
                                        </p:attrNameLst>
                                      </p:cBhvr>
                                      <p:tavLst>
                                        <p:tav tm="0">
                                          <p:val>
                                            <p:strVal val="#ppt_x"/>
                                          </p:val>
                                        </p:tav>
                                        <p:tav tm="100000">
                                          <p:val>
                                            <p:strVal val="#ppt_x"/>
                                          </p:val>
                                        </p:tav>
                                      </p:tavLst>
                                    </p:anim>
                                    <p:anim calcmode="lin" valueType="num">
                                      <p:cBhvr>
                                        <p:cTn id="16" dur="1000" fill="hold"/>
                                        <p:tgtEl>
                                          <p:spTgt spid="1127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9"/>
                                        </p:tgtEl>
                                        <p:attrNameLst>
                                          <p:attrName>style.visibility</p:attrName>
                                        </p:attrNameLst>
                                      </p:cBhvr>
                                      <p:to>
                                        <p:strVal val="visible"/>
                                      </p:to>
                                    </p:set>
                                    <p:animEffect transition="in" filter="fade">
                                      <p:cBhvr>
                                        <p:cTn id="21" dur="1000"/>
                                        <p:tgtEl>
                                          <p:spTgt spid="11269"/>
                                        </p:tgtEl>
                                      </p:cBhvr>
                                    </p:animEffect>
                                    <p:anim calcmode="lin" valueType="num">
                                      <p:cBhvr>
                                        <p:cTn id="22" dur="1000" fill="hold"/>
                                        <p:tgtEl>
                                          <p:spTgt spid="11269"/>
                                        </p:tgtEl>
                                        <p:attrNameLst>
                                          <p:attrName>ppt_x</p:attrName>
                                        </p:attrNameLst>
                                      </p:cBhvr>
                                      <p:tavLst>
                                        <p:tav tm="0">
                                          <p:val>
                                            <p:strVal val="#ppt_x"/>
                                          </p:val>
                                        </p:tav>
                                        <p:tav tm="100000">
                                          <p:val>
                                            <p:strVal val="#ppt_x"/>
                                          </p:val>
                                        </p:tav>
                                      </p:tavLst>
                                    </p:anim>
                                    <p:anim calcmode="lin" valueType="num">
                                      <p:cBhvr>
                                        <p:cTn id="23" dur="1000" fill="hold"/>
                                        <p:tgtEl>
                                          <p:spTgt spid="1126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273"/>
                                        </p:tgtEl>
                                        <p:attrNameLst>
                                          <p:attrName>style.visibility</p:attrName>
                                        </p:attrNameLst>
                                      </p:cBhvr>
                                      <p:to>
                                        <p:strVal val="visible"/>
                                      </p:to>
                                    </p:set>
                                    <p:animEffect transition="in" filter="fade">
                                      <p:cBhvr>
                                        <p:cTn id="28" dur="1000"/>
                                        <p:tgtEl>
                                          <p:spTgt spid="11273"/>
                                        </p:tgtEl>
                                      </p:cBhvr>
                                    </p:animEffect>
                                    <p:anim calcmode="lin" valueType="num">
                                      <p:cBhvr>
                                        <p:cTn id="29" dur="1000" fill="hold"/>
                                        <p:tgtEl>
                                          <p:spTgt spid="11273"/>
                                        </p:tgtEl>
                                        <p:attrNameLst>
                                          <p:attrName>ppt_x</p:attrName>
                                        </p:attrNameLst>
                                      </p:cBhvr>
                                      <p:tavLst>
                                        <p:tav tm="0">
                                          <p:val>
                                            <p:strVal val="#ppt_x"/>
                                          </p:val>
                                        </p:tav>
                                        <p:tav tm="100000">
                                          <p:val>
                                            <p:strVal val="#ppt_x"/>
                                          </p:val>
                                        </p:tav>
                                      </p:tavLst>
                                    </p:anim>
                                    <p:anim calcmode="lin" valueType="num">
                                      <p:cBhvr>
                                        <p:cTn id="30" dur="1000" fill="hold"/>
                                        <p:tgtEl>
                                          <p:spTgt spid="112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9"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2" y="153170"/>
            <a:ext cx="8467954" cy="6350966"/>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S:\9.0 Branding and identity\9.3 Logos &amp; Silhouettes\CWT logo\Badger icon 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496" y="188640"/>
            <a:ext cx="4679423" cy="400110"/>
          </a:xfrm>
          <a:prstGeom prst="rect">
            <a:avLst/>
          </a:prstGeom>
        </p:spPr>
        <p:txBody>
          <a:bodyPr wrap="none">
            <a:spAutoFit/>
          </a:bodyPr>
          <a:lstStyle/>
          <a:p>
            <a:r>
              <a:rPr lang="en-GB" sz="2000" b="1" dirty="0"/>
              <a:t>Living Landscape </a:t>
            </a:r>
            <a:r>
              <a:rPr lang="en-GB" sz="2000" b="1" dirty="0" smtClean="0"/>
              <a:t>projects – </a:t>
            </a:r>
            <a:r>
              <a:rPr lang="en-GB" sz="2000" b="1" dirty="0" err="1" smtClean="0"/>
              <a:t>Gowy</a:t>
            </a:r>
            <a:r>
              <a:rPr lang="en-GB" sz="2000" b="1" dirty="0" smtClean="0"/>
              <a:t> Connect</a:t>
            </a:r>
            <a:endParaRPr lang="en-GB" sz="2000" b="1" dirty="0"/>
          </a:p>
        </p:txBody>
      </p:sp>
      <p:sp>
        <p:nvSpPr>
          <p:cNvPr id="7" name="AutoShape 2" descr="DJI_0058.JPG"/>
          <p:cNvSpPr>
            <a:spLocks noChangeAspect="1" noChangeArrowheads="1"/>
          </p:cNvSpPr>
          <p:nvPr/>
        </p:nvSpPr>
        <p:spPr bwMode="auto">
          <a:xfrm>
            <a:off x="349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DJI_0058.JPG"/>
          <p:cNvSpPr>
            <a:spLocks noChangeAspect="1" noChangeArrowheads="1"/>
          </p:cNvSpPr>
          <p:nvPr/>
        </p:nvSpPr>
        <p:spPr bwMode="auto">
          <a:xfrm>
            <a:off x="1873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6" descr="DJI_0058.JPG"/>
          <p:cNvSpPr>
            <a:spLocks noChangeAspect="1" noChangeArrowheads="1"/>
          </p:cNvSpPr>
          <p:nvPr/>
        </p:nvSpPr>
        <p:spPr bwMode="auto">
          <a:xfrm>
            <a:off x="3397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8" descr="DJI_0058.JPG"/>
          <p:cNvSpPr>
            <a:spLocks noChangeAspect="1" noChangeArrowheads="1"/>
          </p:cNvSpPr>
          <p:nvPr/>
        </p:nvSpPr>
        <p:spPr bwMode="auto">
          <a:xfrm>
            <a:off x="4921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0" descr="https://previews.dropbox.com/p/thumb/AANCYD-R7YKQyme7E8sZk8TEpBa5rnrWc1d1wPtDSRFMkksdo4S6UBLf7uEHqFCRmqHIy2PHShUgmx8iT4Eu_eKxPuaZHvbJeEpK1QGD0aQbzDUopleSGL323CdxsE7SjPG6CH1WerG9zTgkAAD0-UtKuXXYFTZstsWLthq0GoxQXA/p.jpeg?size_mode=5"/>
          <p:cNvSpPr>
            <a:spLocks noChangeAspect="1" noChangeArrowheads="1"/>
          </p:cNvSpPr>
          <p:nvPr/>
        </p:nvSpPr>
        <p:spPr bwMode="auto">
          <a:xfrm>
            <a:off x="64452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1"/>
          <p:cNvSpPr txBox="1"/>
          <p:nvPr/>
        </p:nvSpPr>
        <p:spPr>
          <a:xfrm>
            <a:off x="428501" y="1606148"/>
            <a:ext cx="7239843" cy="415498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FF0000"/>
              </a:buClr>
            </a:pPr>
            <a:r>
              <a:rPr lang="en-GB" sz="2400" dirty="0" smtClean="0">
                <a:solidFill>
                  <a:schemeClr val="bg1"/>
                </a:solidFill>
              </a:rPr>
              <a:t>Over 12,000m of fencing erected to protect watercourses and hedgerows</a:t>
            </a:r>
          </a:p>
          <a:p>
            <a:pPr>
              <a:buClr>
                <a:srgbClr val="FF0000"/>
              </a:buClr>
            </a:pPr>
            <a:endParaRPr lang="en-GB" sz="2400" dirty="0">
              <a:solidFill>
                <a:schemeClr val="bg1"/>
              </a:solidFill>
            </a:endParaRPr>
          </a:p>
          <a:p>
            <a:pPr>
              <a:buClr>
                <a:srgbClr val="FF0000"/>
              </a:buClr>
            </a:pPr>
            <a:r>
              <a:rPr lang="en-GB" sz="2400" dirty="0" smtClean="0">
                <a:solidFill>
                  <a:schemeClr val="bg1"/>
                </a:solidFill>
              </a:rPr>
              <a:t>Over 6000m of hedgerow created/restored</a:t>
            </a:r>
          </a:p>
          <a:p>
            <a:pPr>
              <a:buClr>
                <a:srgbClr val="FF0000"/>
              </a:buClr>
            </a:pPr>
            <a:endParaRPr lang="en-GB" sz="2400" dirty="0" smtClean="0">
              <a:solidFill>
                <a:schemeClr val="bg1"/>
              </a:solidFill>
            </a:endParaRPr>
          </a:p>
          <a:p>
            <a:pPr>
              <a:buClr>
                <a:srgbClr val="FF0000"/>
              </a:buClr>
            </a:pPr>
            <a:r>
              <a:rPr lang="en-GB" sz="2400" dirty="0" smtClean="0">
                <a:solidFill>
                  <a:schemeClr val="bg1"/>
                </a:solidFill>
              </a:rPr>
              <a:t>More than 43ha of lowland meadow brought into positive management</a:t>
            </a:r>
          </a:p>
          <a:p>
            <a:pPr>
              <a:buClr>
                <a:srgbClr val="FF0000"/>
              </a:buClr>
            </a:pPr>
            <a:endParaRPr lang="en-GB" sz="2400" dirty="0" smtClean="0">
              <a:solidFill>
                <a:schemeClr val="bg1"/>
              </a:solidFill>
            </a:endParaRPr>
          </a:p>
          <a:p>
            <a:pPr>
              <a:buClr>
                <a:srgbClr val="FF0000"/>
              </a:buClr>
            </a:pPr>
            <a:r>
              <a:rPr lang="en-GB" sz="2400" dirty="0" smtClean="0">
                <a:solidFill>
                  <a:schemeClr val="bg1"/>
                </a:solidFill>
              </a:rPr>
              <a:t>Over 140ha of floodplain grazing marsh restored/ brought into positive management</a:t>
            </a:r>
          </a:p>
          <a:p>
            <a:endParaRPr lang="en-GB" sz="2400" dirty="0"/>
          </a:p>
        </p:txBody>
      </p:sp>
      <p:sp>
        <p:nvSpPr>
          <p:cNvPr id="14" name="TextBox 9"/>
          <p:cNvSpPr txBox="1"/>
          <p:nvPr/>
        </p:nvSpPr>
        <p:spPr>
          <a:xfrm>
            <a:off x="476597" y="1600205"/>
            <a:ext cx="7848872" cy="452431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FF0000"/>
              </a:buClr>
            </a:pPr>
            <a:r>
              <a:rPr lang="en-GB" sz="2400" dirty="0" smtClean="0">
                <a:solidFill>
                  <a:schemeClr val="bg1"/>
                </a:solidFill>
              </a:rPr>
              <a:t>Worked with 8 landowners  to enter them into environmental stewardship schemes including 4 ELS and 4 HLS. Work includes:</a:t>
            </a:r>
          </a:p>
          <a:p>
            <a:pPr>
              <a:buClr>
                <a:srgbClr val="FF0000"/>
              </a:buClr>
            </a:pPr>
            <a:endParaRPr lang="en-GB" sz="2400" dirty="0" smtClean="0">
              <a:solidFill>
                <a:schemeClr val="bg1"/>
              </a:solidFill>
            </a:endParaRPr>
          </a:p>
          <a:p>
            <a:pPr>
              <a:buClr>
                <a:srgbClr val="FF0000"/>
              </a:buClr>
            </a:pPr>
            <a:r>
              <a:rPr lang="en-GB" sz="2400" dirty="0" smtClean="0">
                <a:solidFill>
                  <a:schemeClr val="bg1"/>
                </a:solidFill>
              </a:rPr>
              <a:t>Restoring wet grassland for breeding wading birds</a:t>
            </a:r>
          </a:p>
          <a:p>
            <a:pPr>
              <a:buClr>
                <a:srgbClr val="FF0000"/>
              </a:buClr>
            </a:pPr>
            <a:endParaRPr lang="en-GB" sz="2400" dirty="0" smtClean="0">
              <a:solidFill>
                <a:schemeClr val="bg1"/>
              </a:solidFill>
            </a:endParaRPr>
          </a:p>
          <a:p>
            <a:pPr>
              <a:buClr>
                <a:srgbClr val="FF0000"/>
              </a:buClr>
            </a:pPr>
            <a:r>
              <a:rPr lang="en-GB" sz="2400" dirty="0" smtClean="0">
                <a:solidFill>
                  <a:schemeClr val="bg1"/>
                </a:solidFill>
              </a:rPr>
              <a:t>Creation of linear scrapes and ponds</a:t>
            </a:r>
          </a:p>
          <a:p>
            <a:pPr>
              <a:buClr>
                <a:srgbClr val="FF0000"/>
              </a:buClr>
            </a:pPr>
            <a:endParaRPr lang="en-GB" sz="2400" dirty="0">
              <a:solidFill>
                <a:schemeClr val="bg1"/>
              </a:solidFill>
            </a:endParaRPr>
          </a:p>
          <a:p>
            <a:pPr>
              <a:buClr>
                <a:srgbClr val="FF0000"/>
              </a:buClr>
            </a:pPr>
            <a:r>
              <a:rPr lang="en-GB" sz="2400" dirty="0" smtClean="0">
                <a:solidFill>
                  <a:schemeClr val="bg1"/>
                </a:solidFill>
              </a:rPr>
              <a:t>Hedgerow restoration including coppicing, laying and planting</a:t>
            </a:r>
          </a:p>
          <a:p>
            <a:pPr>
              <a:buClr>
                <a:srgbClr val="FF0000"/>
              </a:buClr>
            </a:pPr>
            <a:r>
              <a:rPr lang="en-GB" sz="2400" dirty="0" smtClean="0">
                <a:solidFill>
                  <a:schemeClr val="bg1"/>
                </a:solidFill>
              </a:rPr>
              <a:t>Maintenance of low input grassland for botanical features</a:t>
            </a:r>
          </a:p>
          <a:p>
            <a:pPr>
              <a:buClr>
                <a:srgbClr val="FF0000"/>
              </a:buClr>
            </a:pPr>
            <a:endParaRPr lang="en-GB" sz="2400" dirty="0" smtClean="0">
              <a:solidFill>
                <a:schemeClr val="bg1"/>
              </a:solidFill>
            </a:endParaRPr>
          </a:p>
          <a:p>
            <a:pPr>
              <a:buClr>
                <a:srgbClr val="FF0000"/>
              </a:buClr>
            </a:pPr>
            <a:r>
              <a:rPr lang="en-GB" sz="2400" dirty="0" smtClean="0">
                <a:solidFill>
                  <a:schemeClr val="bg1"/>
                </a:solidFill>
              </a:rPr>
              <a:t>Restoration of fen habitat</a:t>
            </a:r>
          </a:p>
        </p:txBody>
      </p:sp>
    </p:spTree>
    <p:extLst>
      <p:ext uri="{BB962C8B-B14F-4D97-AF65-F5344CB8AC3E}">
        <p14:creationId xmlns:p14="http://schemas.microsoft.com/office/powerpoint/2010/main" val="160785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13"/>
                                        </p:tgtEl>
                                      </p:cBhvr>
                                    </p:animEffect>
                                    <p:anim calcmode="lin" valueType="num">
                                      <p:cBhvr>
                                        <p:cTn id="14" dur="1000"/>
                                        <p:tgtEl>
                                          <p:spTgt spid="13"/>
                                        </p:tgtEl>
                                        <p:attrNameLst>
                                          <p:attrName>ppt_x</p:attrName>
                                        </p:attrNameLst>
                                      </p:cBhvr>
                                      <p:tavLst>
                                        <p:tav tm="0">
                                          <p:val>
                                            <p:strVal val="ppt_x"/>
                                          </p:val>
                                        </p:tav>
                                        <p:tav tm="100000">
                                          <p:val>
                                            <p:strVal val="ppt_x"/>
                                          </p:val>
                                        </p:tav>
                                      </p:tavLst>
                                    </p:anim>
                                    <p:anim calcmode="lin" valueType="num">
                                      <p:cBhvr>
                                        <p:cTn id="15" dur="1000"/>
                                        <p:tgtEl>
                                          <p:spTgt spid="13"/>
                                        </p:tgtEl>
                                        <p:attrNameLst>
                                          <p:attrName>ppt_y</p:attrName>
                                        </p:attrNameLst>
                                      </p:cBhvr>
                                      <p:tavLst>
                                        <p:tav tm="0">
                                          <p:val>
                                            <p:strVal val="ppt_y"/>
                                          </p:val>
                                        </p:tav>
                                        <p:tav tm="100000">
                                          <p:val>
                                            <p:strVal val="ppt_y+.1"/>
                                          </p:val>
                                        </p:tav>
                                      </p:tavLst>
                                    </p:anim>
                                    <p:set>
                                      <p:cBhvr>
                                        <p:cTn id="16" dur="1" fill="hold">
                                          <p:stCondLst>
                                            <p:cond delay="999"/>
                                          </p:stCondLst>
                                        </p:cTn>
                                        <p:tgtEl>
                                          <p:spTgt spid="1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1" nodeType="clickEffect">
                                  <p:stCondLst>
                                    <p:cond delay="0"/>
                                  </p:stCondLst>
                                  <p:childTnLst>
                                    <p:animEffect transition="out" filter="fade">
                                      <p:cBhvr>
                                        <p:cTn id="27" dur="1000"/>
                                        <p:tgtEl>
                                          <p:spTgt spid="14"/>
                                        </p:tgtEl>
                                      </p:cBhvr>
                                    </p:animEffect>
                                    <p:anim calcmode="lin" valueType="num">
                                      <p:cBhvr>
                                        <p:cTn id="28" dur="1000"/>
                                        <p:tgtEl>
                                          <p:spTgt spid="14"/>
                                        </p:tgtEl>
                                        <p:attrNameLst>
                                          <p:attrName>ppt_x</p:attrName>
                                        </p:attrNameLst>
                                      </p:cBhvr>
                                      <p:tavLst>
                                        <p:tav tm="0">
                                          <p:val>
                                            <p:strVal val="ppt_x"/>
                                          </p:val>
                                        </p:tav>
                                        <p:tav tm="100000">
                                          <p:val>
                                            <p:strVal val="ppt_x"/>
                                          </p:val>
                                        </p:tav>
                                      </p:tavLst>
                                    </p:anim>
                                    <p:anim calcmode="lin" valueType="num">
                                      <p:cBhvr>
                                        <p:cTn id="29" dur="1000"/>
                                        <p:tgtEl>
                                          <p:spTgt spid="14"/>
                                        </p:tgtEl>
                                        <p:attrNameLst>
                                          <p:attrName>ppt_y</p:attrName>
                                        </p:attrNameLst>
                                      </p:cBhvr>
                                      <p:tavLst>
                                        <p:tav tm="0">
                                          <p:val>
                                            <p:strVal val="ppt_y"/>
                                          </p:val>
                                        </p:tav>
                                        <p:tav tm="100000">
                                          <p:val>
                                            <p:strVal val="ppt_y+.1"/>
                                          </p:val>
                                        </p:tav>
                                      </p:tavLst>
                                    </p:anim>
                                    <p:set>
                                      <p:cBhvr>
                                        <p:cTn id="30" dur="1" fill="hold">
                                          <p:stCondLst>
                                            <p:cond delay="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18113" y="1840756"/>
            <a:ext cx="4470111" cy="2308324"/>
          </a:xfrm>
          <a:prstGeom prst="rect">
            <a:avLst/>
          </a:prstGeom>
        </p:spPr>
        <p:txBody>
          <a:bodyPr wrap="square">
            <a:spAutoFit/>
          </a:bodyPr>
          <a:lstStyle/>
          <a:p>
            <a:pPr algn="ctr"/>
            <a:r>
              <a:rPr lang="en-GB" sz="3600" b="1" dirty="0"/>
              <a:t>Living Landscape projects – </a:t>
            </a:r>
            <a:r>
              <a:rPr lang="en-GB" sz="3600" b="1" dirty="0" smtClean="0"/>
              <a:t>Dane headwater facilitation fund </a:t>
            </a:r>
            <a:endParaRPr lang="en-GB" sz="3600" b="1" dirty="0"/>
          </a:p>
        </p:txBody>
      </p:sp>
    </p:spTree>
    <p:extLst>
      <p:ext uri="{BB962C8B-B14F-4D97-AF65-F5344CB8AC3E}">
        <p14:creationId xmlns:p14="http://schemas.microsoft.com/office/powerpoint/2010/main" val="27248086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7504" y="395372"/>
            <a:ext cx="5982279" cy="369332"/>
          </a:xfrm>
          <a:prstGeom prst="rect">
            <a:avLst/>
          </a:prstGeom>
        </p:spPr>
        <p:txBody>
          <a:bodyPr wrap="none">
            <a:spAutoFit/>
          </a:bodyPr>
          <a:lstStyle/>
          <a:p>
            <a:r>
              <a:rPr lang="en-GB" b="1" dirty="0"/>
              <a:t>Living Landscape projects – </a:t>
            </a:r>
            <a:r>
              <a:rPr lang="en-GB" b="1" dirty="0" smtClean="0"/>
              <a:t>Dane headwater facilitation fund </a:t>
            </a:r>
            <a:endParaRPr lang="en-GB" b="1" dirty="0"/>
          </a:p>
        </p:txBody>
      </p:sp>
      <p:pic>
        <p:nvPicPr>
          <p:cNvPr id="6" name="Picture 5"/>
          <p:cNvPicPr>
            <a:picLocks noChangeAspect="1"/>
          </p:cNvPicPr>
          <p:nvPr/>
        </p:nvPicPr>
        <p:blipFill rotWithShape="1">
          <a:blip r:embed="rId3"/>
          <a:srcRect l="2179" t="827" r="11986" b="2349"/>
          <a:stretch/>
        </p:blipFill>
        <p:spPr>
          <a:xfrm>
            <a:off x="4139952" y="1912579"/>
            <a:ext cx="4116602" cy="3676661"/>
          </a:xfrm>
          <a:prstGeom prst="rect">
            <a:avLst/>
          </a:prstGeom>
          <a:ln w="12700">
            <a:solidFill>
              <a:schemeClr val="tx1"/>
            </a:solidFill>
          </a:ln>
        </p:spPr>
      </p:pic>
      <p:sp>
        <p:nvSpPr>
          <p:cNvPr id="7" name="TextBox 6"/>
          <p:cNvSpPr txBox="1"/>
          <p:nvPr/>
        </p:nvSpPr>
        <p:spPr>
          <a:xfrm>
            <a:off x="107504" y="1196752"/>
            <a:ext cx="3816423" cy="4801314"/>
          </a:xfrm>
          <a:prstGeom prst="rect">
            <a:avLst/>
          </a:prstGeom>
          <a:noFill/>
        </p:spPr>
        <p:txBody>
          <a:bodyPr wrap="square" rtlCol="0">
            <a:spAutoFit/>
          </a:bodyPr>
          <a:lstStyle/>
          <a:p>
            <a:r>
              <a:rPr lang="en-GB" dirty="0" smtClean="0"/>
              <a:t>One of 96 farmer cluster groups across England</a:t>
            </a:r>
          </a:p>
          <a:p>
            <a:endParaRPr lang="en-GB" dirty="0"/>
          </a:p>
          <a:p>
            <a:r>
              <a:rPr lang="en-GB" dirty="0"/>
              <a:t>Working with 12 farmers over 2600 </a:t>
            </a:r>
            <a:r>
              <a:rPr lang="en-GB" dirty="0" smtClean="0"/>
              <a:t>ha to:</a:t>
            </a:r>
          </a:p>
          <a:p>
            <a:endParaRPr lang="en-GB" dirty="0"/>
          </a:p>
          <a:p>
            <a:pPr marL="285750" indent="-285750">
              <a:buFontTx/>
              <a:buChar char="-"/>
            </a:pPr>
            <a:r>
              <a:rPr lang="en-GB" dirty="0" smtClean="0"/>
              <a:t>Deliver training </a:t>
            </a:r>
            <a:r>
              <a:rPr lang="en-GB" dirty="0"/>
              <a:t>programme to improve awareness of priority habitats &amp; </a:t>
            </a:r>
            <a:r>
              <a:rPr lang="en-GB" dirty="0" smtClean="0"/>
              <a:t>species</a:t>
            </a:r>
          </a:p>
          <a:p>
            <a:pPr marL="285750" indent="-285750">
              <a:buFontTx/>
              <a:buChar char="-"/>
            </a:pPr>
            <a:endParaRPr lang="en-GB" dirty="0"/>
          </a:p>
          <a:p>
            <a:pPr marL="285750" indent="-285750">
              <a:buFontTx/>
              <a:buChar char="-"/>
            </a:pPr>
            <a:r>
              <a:rPr lang="en-GB" dirty="0" smtClean="0"/>
              <a:t>Secure </a:t>
            </a:r>
            <a:r>
              <a:rPr lang="en-GB" dirty="0"/>
              <a:t>funding for </a:t>
            </a:r>
            <a:r>
              <a:rPr lang="en-GB" dirty="0" smtClean="0"/>
              <a:t>biodiversity enhancement, water quality and soil health</a:t>
            </a:r>
          </a:p>
          <a:p>
            <a:pPr marL="285750" indent="-285750">
              <a:buFontTx/>
              <a:buChar char="-"/>
            </a:pPr>
            <a:endParaRPr lang="en-GB" dirty="0"/>
          </a:p>
          <a:p>
            <a:pPr marL="285750" indent="-285750">
              <a:buFontTx/>
              <a:buChar char="-"/>
            </a:pPr>
            <a:r>
              <a:rPr lang="en-GB" dirty="0" smtClean="0"/>
              <a:t>Provide Countryside Stewardship advice </a:t>
            </a:r>
            <a:endParaRPr lang="en-GB" dirty="0"/>
          </a:p>
          <a:p>
            <a:endParaRPr lang="en-GB"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6282" y="195660"/>
            <a:ext cx="1108780" cy="1108780"/>
          </a:xfrm>
          <a:prstGeom prst="rect">
            <a:avLst/>
          </a:prstGeom>
        </p:spPr>
      </p:pic>
    </p:spTree>
    <p:extLst>
      <p:ext uri="{BB962C8B-B14F-4D97-AF65-F5344CB8AC3E}">
        <p14:creationId xmlns:p14="http://schemas.microsoft.com/office/powerpoint/2010/main" val="2334452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24732" y="1962706"/>
            <a:ext cx="6643612" cy="1754326"/>
          </a:xfrm>
          <a:prstGeom prst="rect">
            <a:avLst/>
          </a:prstGeom>
        </p:spPr>
        <p:txBody>
          <a:bodyPr wrap="square">
            <a:spAutoFit/>
          </a:bodyPr>
          <a:lstStyle/>
          <a:p>
            <a:pPr algn="ctr"/>
            <a:r>
              <a:rPr lang="en-GB" sz="3600" b="1" dirty="0" smtClean="0"/>
              <a:t>Partnership projects </a:t>
            </a:r>
            <a:r>
              <a:rPr lang="en-GB" sz="3600" b="1" dirty="0"/>
              <a:t>– </a:t>
            </a:r>
            <a:r>
              <a:rPr lang="en-GB" sz="3600" b="1" dirty="0" smtClean="0"/>
              <a:t>Slowing the flow </a:t>
            </a:r>
            <a:r>
              <a:rPr lang="en-GB" sz="3600" b="1" i="1" dirty="0" smtClean="0"/>
              <a:t>A natural solution to flood management </a:t>
            </a:r>
            <a:endParaRPr lang="en-GB" sz="3600" b="1" i="1" dirty="0"/>
          </a:p>
        </p:txBody>
      </p:sp>
    </p:spTree>
    <p:extLst>
      <p:ext uri="{BB962C8B-B14F-4D97-AF65-F5344CB8AC3E}">
        <p14:creationId xmlns:p14="http://schemas.microsoft.com/office/powerpoint/2010/main" val="37307143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8628" y="174278"/>
            <a:ext cx="7870040" cy="369332"/>
          </a:xfrm>
          <a:prstGeom prst="rect">
            <a:avLst/>
          </a:prstGeom>
        </p:spPr>
        <p:txBody>
          <a:bodyPr wrap="none">
            <a:spAutoFit/>
          </a:bodyPr>
          <a:lstStyle/>
          <a:p>
            <a:r>
              <a:rPr lang="en-GB" b="1" dirty="0" smtClean="0"/>
              <a:t>Partnership projects </a:t>
            </a:r>
            <a:r>
              <a:rPr lang="en-GB" b="1" dirty="0"/>
              <a:t>– </a:t>
            </a:r>
            <a:r>
              <a:rPr lang="en-GB" b="1" dirty="0" smtClean="0"/>
              <a:t>Slowing the flow </a:t>
            </a:r>
            <a:r>
              <a:rPr lang="en-GB" b="1" i="1" dirty="0" smtClean="0"/>
              <a:t>A natural solution to flood management </a:t>
            </a:r>
            <a:endParaRPr lang="en-GB" b="1" i="1" dirty="0"/>
          </a:p>
        </p:txBody>
      </p:sp>
      <p:pic>
        <p:nvPicPr>
          <p:cNvPr id="7" name="Picture 6">
            <a:extLst>
              <a:ext uri="{FF2B5EF4-FFF2-40B4-BE49-F238E27FC236}">
                <a16:creationId xmlns:a16="http://schemas.microsoft.com/office/drawing/2014/main" id="{0A1EDD12-B9DE-46F0-AB3E-A2B9360AC68D}"/>
              </a:ext>
            </a:extLst>
          </p:cNvPr>
          <p:cNvPicPr>
            <a:picLocks noChangeAspect="1"/>
          </p:cNvPicPr>
          <p:nvPr/>
        </p:nvPicPr>
        <p:blipFill rotWithShape="1">
          <a:blip r:embed="rId3">
            <a:extLst>
              <a:ext uri="{28A0092B-C50C-407E-A947-70E740481C1C}">
                <a14:useLocalDpi xmlns:a14="http://schemas.microsoft.com/office/drawing/2010/main" val="0"/>
              </a:ext>
            </a:extLst>
          </a:blip>
          <a:srcRect t="15900" r="308"/>
          <a:stretch/>
        </p:blipFill>
        <p:spPr>
          <a:xfrm>
            <a:off x="179512" y="548680"/>
            <a:ext cx="8163366" cy="4606066"/>
          </a:xfrm>
          <a:prstGeom prst="rect">
            <a:avLst/>
          </a:prstGeom>
        </p:spPr>
      </p:pic>
      <p:pic>
        <p:nvPicPr>
          <p:cNvPr id="13314" name="Picture 2" descr="http://www.southwestpeak.co.uk/images/logos/logo_peak_district_np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6" y="5356820"/>
            <a:ext cx="1871663" cy="9525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southwestpeak.co.uk/images/logos/logo_support-staffordshire.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7159" y="5381984"/>
            <a:ext cx="1682398" cy="826731"/>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www.southwestpeak.co.uk/images/logos/logo_rspb.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5430" y="5482750"/>
            <a:ext cx="610546" cy="610546"/>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ttp://www.southwestpeak.co.uk/images/logos/logo_cheshire_wildlife.jp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9992" y="5238893"/>
            <a:ext cx="1001620" cy="1112911"/>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http://www.southwestpeak.co.uk/images/logos/logo_farming_life_centre.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580112" y="5356820"/>
            <a:ext cx="1390005" cy="780902"/>
          </a:xfrm>
          <a:prstGeom prst="rect">
            <a:avLst/>
          </a:prstGeom>
          <a:noFill/>
          <a:extLst>
            <a:ext uri="{909E8E84-426E-40DD-AFC4-6F175D3DCCD1}">
              <a14:hiddenFill xmlns:a14="http://schemas.microsoft.com/office/drawing/2010/main">
                <a:solidFill>
                  <a:srgbClr val="FFFFFF"/>
                </a:solidFill>
              </a14:hiddenFill>
            </a:ext>
          </a:extLst>
        </p:spPr>
      </p:pic>
      <p:pic>
        <p:nvPicPr>
          <p:cNvPr id="13324" name="Picture 12" descr="http://www.southwestpeak.co.uk/images/logos/staffs-wildlife-trusts.jpg">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51882" y="5373216"/>
            <a:ext cx="604494" cy="694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065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88640"/>
            <a:ext cx="3552395" cy="266429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07504" y="188640"/>
            <a:ext cx="2008948" cy="369332"/>
          </a:xfrm>
          <a:prstGeom prst="rect">
            <a:avLst/>
          </a:prstGeom>
        </p:spPr>
        <p:txBody>
          <a:bodyPr wrap="none">
            <a:spAutoFit/>
          </a:bodyPr>
          <a:lstStyle/>
          <a:p>
            <a:r>
              <a:rPr lang="en-GB" b="1" dirty="0" smtClean="0">
                <a:solidFill>
                  <a:schemeClr val="bg1"/>
                </a:solidFill>
              </a:rPr>
              <a:t>Woodland planting</a:t>
            </a:r>
            <a:endParaRPr lang="en-GB" b="1" i="1" dirty="0">
              <a:solidFill>
                <a:schemeClr val="bg1"/>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0470" t="-744" b="-1"/>
          <a:stretch/>
        </p:blipFill>
        <p:spPr>
          <a:xfrm>
            <a:off x="251520" y="3746514"/>
            <a:ext cx="4051759" cy="2564576"/>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264578" y="4120871"/>
            <a:ext cx="2994853" cy="2246140"/>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243538" y="3779748"/>
            <a:ext cx="2168222" cy="369332"/>
          </a:xfrm>
          <a:prstGeom prst="rect">
            <a:avLst/>
          </a:prstGeom>
        </p:spPr>
        <p:txBody>
          <a:bodyPr wrap="none">
            <a:spAutoFit/>
          </a:bodyPr>
          <a:lstStyle/>
          <a:p>
            <a:r>
              <a:rPr lang="en-GB" b="1" dirty="0" smtClean="0">
                <a:solidFill>
                  <a:schemeClr val="bg1"/>
                </a:solidFill>
              </a:rPr>
              <a:t>Engineered log dams</a:t>
            </a:r>
            <a:endParaRPr lang="en-GB" b="1" i="1" dirty="0">
              <a:solidFill>
                <a:schemeClr val="bg1"/>
              </a:solidFill>
            </a:endParaRPr>
          </a:p>
        </p:txBody>
      </p:sp>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8075" r="9480"/>
          <a:stretch/>
        </p:blipFill>
        <p:spPr>
          <a:xfrm>
            <a:off x="3851920" y="332655"/>
            <a:ext cx="3312368" cy="2257911"/>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r="18798"/>
          <a:stretch/>
        </p:blipFill>
        <p:spPr>
          <a:xfrm>
            <a:off x="5688124" y="1664804"/>
            <a:ext cx="3132348" cy="2167892"/>
          </a:xfrm>
          <a:prstGeom prst="rect">
            <a:avLst/>
          </a:prstGeom>
        </p:spPr>
      </p:pic>
      <p:sp>
        <p:nvSpPr>
          <p:cNvPr id="12" name="Rectangle 11"/>
          <p:cNvSpPr/>
          <p:nvPr/>
        </p:nvSpPr>
        <p:spPr>
          <a:xfrm>
            <a:off x="3831367" y="323364"/>
            <a:ext cx="1964769" cy="369332"/>
          </a:xfrm>
          <a:prstGeom prst="rect">
            <a:avLst/>
          </a:prstGeom>
        </p:spPr>
        <p:txBody>
          <a:bodyPr wrap="none">
            <a:spAutoFit/>
          </a:bodyPr>
          <a:lstStyle/>
          <a:p>
            <a:r>
              <a:rPr lang="en-GB" b="1" dirty="0" smtClean="0">
                <a:solidFill>
                  <a:schemeClr val="bg1"/>
                </a:solidFill>
              </a:rPr>
              <a:t>Riparian buffering</a:t>
            </a:r>
            <a:endParaRPr lang="en-GB" b="1" i="1" dirty="0">
              <a:solidFill>
                <a:schemeClr val="bg1"/>
              </a:solidFill>
            </a:endParaRPr>
          </a:p>
        </p:txBody>
      </p:sp>
    </p:spTree>
    <p:extLst>
      <p:ext uri="{BB962C8B-B14F-4D97-AF65-F5344CB8AC3E}">
        <p14:creationId xmlns:p14="http://schemas.microsoft.com/office/powerpoint/2010/main" val="2881469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79512" y="2708920"/>
            <a:ext cx="8208912" cy="1200329"/>
          </a:xfrm>
          <a:prstGeom prst="rect">
            <a:avLst/>
          </a:prstGeom>
        </p:spPr>
        <p:txBody>
          <a:bodyPr wrap="square">
            <a:spAutoFit/>
          </a:bodyPr>
          <a:lstStyle/>
          <a:p>
            <a:pPr algn="ctr"/>
            <a:r>
              <a:rPr lang="en-GB" sz="3600" b="1" dirty="0"/>
              <a:t>Partnership projects – </a:t>
            </a:r>
            <a:r>
              <a:rPr lang="en-GB" sz="3600" b="1" dirty="0" smtClean="0"/>
              <a:t>Dane valley Catchment Safeguard Zone</a:t>
            </a:r>
            <a:endParaRPr lang="en-GB" sz="3600" b="1" i="1" dirty="0"/>
          </a:p>
        </p:txBody>
      </p:sp>
    </p:spTree>
    <p:extLst>
      <p:ext uri="{BB962C8B-B14F-4D97-AF65-F5344CB8AC3E}">
        <p14:creationId xmlns:p14="http://schemas.microsoft.com/office/powerpoint/2010/main" val="9553178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nvSpPr>
        <p:spPr>
          <a:xfrm>
            <a:off x="107504" y="908720"/>
            <a:ext cx="7886700" cy="4680520"/>
          </a:xfrm>
          <a:prstGeom prst="rect">
            <a:avLst/>
          </a:prstGeom>
        </p:spPr>
        <p:txBody>
          <a:bodyPr/>
          <a:lstStyle>
            <a:lvl1pPr marL="228600" indent="-228600" algn="l" defTabSz="914400" rtl="0" eaLnBrk="1" latinLnBrk="0" hangingPunct="1">
              <a:lnSpc>
                <a:spcPct val="90000"/>
              </a:lnSpc>
              <a:spcBef>
                <a:spcPts val="1000"/>
              </a:spcBef>
              <a:buFont typeface="Arial"/>
              <a:buChar char="•"/>
              <a:defRPr sz="1800" kern="1200">
                <a:solidFill>
                  <a:srgbClr val="003D41"/>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a:buChar char="•"/>
              <a:defRPr sz="1600" kern="1200">
                <a:solidFill>
                  <a:srgbClr val="003D41"/>
                </a:solidFill>
                <a:latin typeface="Verdana" charset="0"/>
                <a:ea typeface="Verdana" charset="0"/>
                <a:cs typeface="Verdana" charset="0"/>
              </a:defRPr>
            </a:lvl2pPr>
            <a:lvl3pPr marL="1143000" indent="-228600" algn="l" defTabSz="914400" rtl="0" eaLnBrk="1" latinLnBrk="0" hangingPunct="1">
              <a:lnSpc>
                <a:spcPct val="90000"/>
              </a:lnSpc>
              <a:spcBef>
                <a:spcPts val="500"/>
              </a:spcBef>
              <a:buFont typeface="Arial"/>
              <a:buChar char="•"/>
              <a:defRPr sz="1400" kern="1200">
                <a:solidFill>
                  <a:srgbClr val="003D41"/>
                </a:solidFill>
                <a:latin typeface="Verdana" charset="0"/>
                <a:ea typeface="Verdana" charset="0"/>
                <a:cs typeface="Verdana" charset="0"/>
              </a:defRPr>
            </a:lvl3pPr>
            <a:lvl4pPr marL="1600200" indent="-228600" algn="l" defTabSz="914400" rtl="0" eaLnBrk="1" latinLnBrk="0" hangingPunct="1">
              <a:lnSpc>
                <a:spcPct val="90000"/>
              </a:lnSpc>
              <a:spcBef>
                <a:spcPts val="500"/>
              </a:spcBef>
              <a:buFont typeface="Arial"/>
              <a:buChar char="•"/>
              <a:defRPr sz="1200" kern="1200">
                <a:solidFill>
                  <a:srgbClr val="003D41"/>
                </a:solidFill>
                <a:latin typeface="Verdana" charset="0"/>
                <a:ea typeface="Verdana" charset="0"/>
                <a:cs typeface="Verdana" charset="0"/>
              </a:defRPr>
            </a:lvl4pPr>
            <a:lvl5pPr marL="2057400" indent="-228600" algn="l" defTabSz="914400" rtl="0" eaLnBrk="1" latinLnBrk="0" hangingPunct="1">
              <a:lnSpc>
                <a:spcPct val="90000"/>
              </a:lnSpc>
              <a:spcBef>
                <a:spcPts val="500"/>
              </a:spcBef>
              <a:buFont typeface="Arial"/>
              <a:buChar char="•"/>
              <a:defRPr sz="1200" kern="1200">
                <a:solidFill>
                  <a:srgbClr val="003D4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b="1" dirty="0">
                <a:solidFill>
                  <a:schemeClr val="tx2"/>
                </a:solidFill>
                <a:latin typeface="+mn-lt"/>
              </a:rPr>
              <a:t>Water quality </a:t>
            </a:r>
            <a:r>
              <a:rPr lang="en-GB" b="1" dirty="0" smtClean="0">
                <a:solidFill>
                  <a:schemeClr val="tx2"/>
                </a:solidFill>
                <a:latin typeface="+mn-lt"/>
              </a:rPr>
              <a:t>monitoring</a:t>
            </a:r>
          </a:p>
          <a:p>
            <a:pPr lvl="1"/>
            <a:r>
              <a:rPr lang="en-GB" dirty="0" smtClean="0">
                <a:solidFill>
                  <a:schemeClr val="tx2"/>
                </a:solidFill>
                <a:latin typeface="+mn-lt"/>
              </a:rPr>
              <a:t>Pollution incidence recording</a:t>
            </a:r>
          </a:p>
          <a:p>
            <a:pPr lvl="1"/>
            <a:r>
              <a:rPr lang="en-GB" dirty="0" smtClean="0">
                <a:solidFill>
                  <a:schemeClr val="tx2"/>
                </a:solidFill>
                <a:latin typeface="+mn-lt"/>
              </a:rPr>
              <a:t>Passive sampling (</a:t>
            </a:r>
            <a:r>
              <a:rPr lang="en-GB" dirty="0" err="1" smtClean="0">
                <a:solidFill>
                  <a:schemeClr val="tx2"/>
                </a:solidFill>
                <a:latin typeface="+mn-lt"/>
              </a:rPr>
              <a:t>chemcatchers</a:t>
            </a:r>
            <a:r>
              <a:rPr lang="en-GB" dirty="0" smtClean="0">
                <a:solidFill>
                  <a:schemeClr val="tx2"/>
                </a:solidFill>
                <a:latin typeface="+mn-lt"/>
              </a:rPr>
              <a:t>)</a:t>
            </a:r>
          </a:p>
          <a:p>
            <a:pPr lvl="1"/>
            <a:r>
              <a:rPr lang="en-GB" dirty="0" smtClean="0">
                <a:solidFill>
                  <a:schemeClr val="tx2"/>
                </a:solidFill>
                <a:latin typeface="+mn-lt"/>
              </a:rPr>
              <a:t>Exceedance investigation</a:t>
            </a:r>
            <a:endParaRPr lang="en-GB" dirty="0">
              <a:solidFill>
                <a:schemeClr val="tx2"/>
              </a:solidFill>
              <a:latin typeface="+mn-lt"/>
            </a:endParaRPr>
          </a:p>
          <a:p>
            <a:pPr marL="0" indent="0">
              <a:lnSpc>
                <a:spcPct val="150000"/>
              </a:lnSpc>
              <a:buNone/>
            </a:pPr>
            <a:r>
              <a:rPr lang="en-GB" b="1" dirty="0" smtClean="0">
                <a:solidFill>
                  <a:schemeClr val="tx2"/>
                </a:solidFill>
                <a:latin typeface="+mn-lt"/>
              </a:rPr>
              <a:t>Raising awareness on water quality</a:t>
            </a:r>
          </a:p>
          <a:p>
            <a:pPr lvl="1"/>
            <a:r>
              <a:rPr lang="en-GB" dirty="0" smtClean="0">
                <a:solidFill>
                  <a:schemeClr val="tx2"/>
                </a:solidFill>
                <a:latin typeface="+mn-lt"/>
              </a:rPr>
              <a:t>Farm visits and newsletter</a:t>
            </a:r>
          </a:p>
          <a:p>
            <a:pPr lvl="1"/>
            <a:r>
              <a:rPr lang="en-GB" dirty="0" smtClean="0">
                <a:solidFill>
                  <a:schemeClr val="tx2"/>
                </a:solidFill>
                <a:latin typeface="+mn-lt"/>
              </a:rPr>
              <a:t>Engagement with agricultural suppliers</a:t>
            </a:r>
          </a:p>
          <a:p>
            <a:pPr lvl="1"/>
            <a:r>
              <a:rPr lang="en-GB" dirty="0" smtClean="0">
                <a:solidFill>
                  <a:schemeClr val="tx2"/>
                </a:solidFill>
                <a:latin typeface="+mn-lt"/>
              </a:rPr>
              <a:t>Water quality pollution incidents</a:t>
            </a:r>
          </a:p>
          <a:p>
            <a:pPr lvl="1"/>
            <a:r>
              <a:rPr lang="en-GB" dirty="0" smtClean="0">
                <a:solidFill>
                  <a:schemeClr val="tx2"/>
                </a:solidFill>
                <a:latin typeface="+mn-lt"/>
              </a:rPr>
              <a:t>Facilitating events and workshops</a:t>
            </a:r>
          </a:p>
          <a:p>
            <a:pPr marL="0" indent="0">
              <a:lnSpc>
                <a:spcPct val="150000"/>
              </a:lnSpc>
              <a:buNone/>
            </a:pPr>
            <a:r>
              <a:rPr lang="en-GB" b="1" dirty="0" smtClean="0">
                <a:solidFill>
                  <a:schemeClr val="tx2"/>
                </a:solidFill>
                <a:latin typeface="+mn-lt"/>
              </a:rPr>
              <a:t>Implementing advice and support</a:t>
            </a:r>
          </a:p>
          <a:p>
            <a:pPr lvl="1"/>
            <a:r>
              <a:rPr lang="en-GB" dirty="0" smtClean="0">
                <a:solidFill>
                  <a:schemeClr val="tx2"/>
                </a:solidFill>
                <a:latin typeface="+mn-lt"/>
              </a:rPr>
              <a:t>Capital works projects</a:t>
            </a:r>
          </a:p>
          <a:p>
            <a:pPr lvl="1"/>
            <a:r>
              <a:rPr lang="en-GB" dirty="0" smtClean="0">
                <a:solidFill>
                  <a:schemeClr val="tx2"/>
                </a:solidFill>
                <a:latin typeface="+mn-lt"/>
              </a:rPr>
              <a:t>PA Training</a:t>
            </a:r>
          </a:p>
          <a:p>
            <a:pPr lvl="1"/>
            <a:r>
              <a:rPr lang="en-GB" dirty="0" smtClean="0">
                <a:solidFill>
                  <a:schemeClr val="tx2"/>
                </a:solidFill>
                <a:latin typeface="+mn-lt"/>
              </a:rPr>
              <a:t>NSTS Tests</a:t>
            </a:r>
          </a:p>
          <a:p>
            <a:pPr lvl="1"/>
            <a:r>
              <a:rPr lang="en-GB" dirty="0" smtClean="0">
                <a:solidFill>
                  <a:schemeClr val="tx2"/>
                </a:solidFill>
                <a:latin typeface="+mn-lt"/>
              </a:rPr>
              <a:t>Slug pellet switch scheme</a:t>
            </a:r>
          </a:p>
          <a:p>
            <a:pPr lvl="1"/>
            <a:endParaRPr lang="en-GB" dirty="0" smtClean="0">
              <a:latin typeface="Adelle" panose="02000503060000020004" pitchFamily="50" charset="0"/>
            </a:endParaRPr>
          </a:p>
          <a:p>
            <a:pPr lvl="1"/>
            <a:endParaRPr lang="en-GB" dirty="0" smtClean="0">
              <a:latin typeface="Adelle" panose="02000503060000020004" pitchFamily="50" charset="0"/>
            </a:endParaRPr>
          </a:p>
        </p:txBody>
      </p:sp>
      <p:sp>
        <p:nvSpPr>
          <p:cNvPr id="6" name="Rectangle 5"/>
          <p:cNvSpPr/>
          <p:nvPr/>
        </p:nvSpPr>
        <p:spPr>
          <a:xfrm>
            <a:off x="107504" y="188640"/>
            <a:ext cx="8208912" cy="369332"/>
          </a:xfrm>
          <a:prstGeom prst="rect">
            <a:avLst/>
          </a:prstGeom>
        </p:spPr>
        <p:txBody>
          <a:bodyPr wrap="square">
            <a:spAutoFit/>
          </a:bodyPr>
          <a:lstStyle/>
          <a:p>
            <a:r>
              <a:rPr lang="en-GB" b="1" dirty="0"/>
              <a:t>Partnership projects – </a:t>
            </a:r>
            <a:r>
              <a:rPr lang="en-GB" b="1" dirty="0" smtClean="0"/>
              <a:t>Dane valley Catchment Safeguard Zone</a:t>
            </a:r>
            <a:endParaRPr lang="en-GB" b="1" i="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0173" y="2132856"/>
            <a:ext cx="3670759" cy="2060303"/>
          </a:xfrm>
          <a:prstGeom prst="rect">
            <a:avLst/>
          </a:prstGeom>
          <a:effectLst>
            <a:softEdge rad="63500"/>
          </a:effectLst>
        </p:spPr>
      </p:pic>
      <p:pic>
        <p:nvPicPr>
          <p:cNvPr id="8" name="Picture 7"/>
          <p:cNvPicPr>
            <a:picLocks noChangeAspect="1"/>
          </p:cNvPicPr>
          <p:nvPr/>
        </p:nvPicPr>
        <p:blipFill rotWithShape="1">
          <a:blip r:embed="rId4"/>
          <a:srcRect l="10410" t="16964" r="28006" b="6473"/>
          <a:stretch/>
        </p:blipFill>
        <p:spPr>
          <a:xfrm rot="717617">
            <a:off x="5448603" y="4505247"/>
            <a:ext cx="2537750" cy="1776425"/>
          </a:xfrm>
          <a:prstGeom prst="rect">
            <a:avLst/>
          </a:prstGeom>
        </p:spPr>
      </p:pic>
      <p:pic>
        <p:nvPicPr>
          <p:cNvPr id="15366" name="Picture 6" descr="Image result for united utilities">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69414" y="204787"/>
            <a:ext cx="1891075" cy="6226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7"/>
          <a:srcRect l="25784" t="17532" r="43558" b="5774"/>
          <a:stretch/>
        </p:blipFill>
        <p:spPr>
          <a:xfrm rot="20526922">
            <a:off x="3703061" y="4536474"/>
            <a:ext cx="1428633" cy="2012316"/>
          </a:xfrm>
          <a:prstGeom prst="rect">
            <a:avLst/>
          </a:prstGeom>
        </p:spPr>
      </p:pic>
    </p:spTree>
    <p:extLst>
      <p:ext uri="{BB962C8B-B14F-4D97-AF65-F5344CB8AC3E}">
        <p14:creationId xmlns:p14="http://schemas.microsoft.com/office/powerpoint/2010/main" val="1531386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9.0 Branding and identity\9.3 Logos &amp; Silhouettes\CWT logo\Badger icon log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3450" y="5542632"/>
            <a:ext cx="577050"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94504" y="764704"/>
            <a:ext cx="5841792" cy="2308324"/>
          </a:xfrm>
          <a:prstGeom prst="rect">
            <a:avLst/>
          </a:prstGeom>
          <a:noFill/>
        </p:spPr>
        <p:txBody>
          <a:bodyPr wrap="none" rtlCol="0">
            <a:spAutoFit/>
          </a:bodyPr>
          <a:lstStyle/>
          <a:p>
            <a:pPr algn="ctr"/>
            <a:r>
              <a:rPr lang="en-GB" sz="3600" dirty="0" smtClean="0"/>
              <a:t>Ben Gregory</a:t>
            </a:r>
          </a:p>
          <a:p>
            <a:pPr algn="ctr"/>
            <a:r>
              <a:rPr lang="en-GB" sz="3600" dirty="0" smtClean="0"/>
              <a:t>Area Manager South</a:t>
            </a:r>
          </a:p>
          <a:p>
            <a:pPr algn="ctr"/>
            <a:r>
              <a:rPr lang="en-GB" sz="3600" dirty="0" smtClean="0"/>
              <a:t>Cheshire Wildlife Trust</a:t>
            </a:r>
          </a:p>
          <a:p>
            <a:pPr algn="ctr"/>
            <a:r>
              <a:rPr lang="en-GB" sz="3600" dirty="0" smtClean="0">
                <a:solidFill>
                  <a:srgbClr val="0099CC"/>
                </a:solidFill>
                <a:hlinkClick r:id="rId3"/>
              </a:rPr>
              <a:t>bgregory@cheshirewt.org.uk</a:t>
            </a:r>
            <a:r>
              <a:rPr lang="en-GB" sz="3600" dirty="0" smtClean="0">
                <a:solidFill>
                  <a:srgbClr val="0099CC"/>
                </a:solidFill>
              </a:rPr>
              <a:t>  </a:t>
            </a:r>
            <a:endParaRPr lang="en-GB" sz="3600" dirty="0">
              <a:solidFill>
                <a:srgbClr val="0099CC"/>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3548087"/>
            <a:ext cx="6524625" cy="2714625"/>
          </a:xfrm>
          <a:prstGeom prst="rect">
            <a:avLst/>
          </a:prstGeom>
        </p:spPr>
      </p:pic>
    </p:spTree>
    <p:extLst>
      <p:ext uri="{BB962C8B-B14F-4D97-AF65-F5344CB8AC3E}">
        <p14:creationId xmlns:p14="http://schemas.microsoft.com/office/powerpoint/2010/main" val="18167278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GUID" val="66dddb5e-7255-496a-a410-9eac20a6ab0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2">
      <a:dk1>
        <a:srgbClr val="424D04"/>
      </a:dk1>
      <a:lt1>
        <a:srgbClr val="FFFFFF"/>
      </a:lt1>
      <a:dk2>
        <a:srgbClr val="424D04"/>
      </a:dk2>
      <a:lt2>
        <a:srgbClr val="DFDCB7"/>
      </a:lt2>
      <a:accent1>
        <a:srgbClr val="424D04"/>
      </a:accent1>
      <a:accent2>
        <a:srgbClr val="9CBEBD"/>
      </a:accent2>
      <a:accent3>
        <a:srgbClr val="D2CB6C"/>
      </a:accent3>
      <a:accent4>
        <a:srgbClr val="95A39D"/>
      </a:accent4>
      <a:accent5>
        <a:srgbClr val="C89F5D"/>
      </a:accent5>
      <a:accent6>
        <a:srgbClr val="8C863E"/>
      </a:accent6>
      <a:hlink>
        <a:srgbClr val="424D0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1FE837E1E1B14D8E8206EC82AC736F" ma:contentTypeVersion="0" ma:contentTypeDescription="Create a new document." ma:contentTypeScope="" ma:versionID="79526ac90658b055eb82c6e0bd5adb80">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337531-0A79-48DE-9CDF-A721F88668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8C7D08F-B275-4158-9D6F-B315C6D6577D}">
  <ds:schemaRefs>
    <ds:schemaRef ds:uri="http://schemas.microsoft.com/sharepoint/v3/contenttype/forms"/>
  </ds:schemaRefs>
</ds:datastoreItem>
</file>

<file path=customXml/itemProps3.xml><?xml version="1.0" encoding="utf-8"?>
<ds:datastoreItem xmlns:ds="http://schemas.openxmlformats.org/officeDocument/2006/customXml" ds:itemID="{EE769DBD-390B-4041-B587-34E48E404C4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Adjacency</Template>
  <TotalTime>996</TotalTime>
  <Words>816</Words>
  <Application>Microsoft Office PowerPoint</Application>
  <PresentationFormat>On-screen Show (4:3)</PresentationFormat>
  <Paragraphs>146</Paragraphs>
  <Slides>25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Adelle</vt:lpstr>
      <vt:lpstr>Adelle Eb</vt:lpstr>
      <vt:lpstr>Arial</vt:lpstr>
      <vt:lpstr>Arial Black</vt:lpstr>
      <vt:lpstr>Calibri</vt:lpstr>
      <vt:lpstr>Cambria</vt:lpstr>
      <vt:lpstr>Times New Roman</vt:lpstr>
      <vt:lpstr>Verdana</vt:lpstr>
      <vt:lpstr>Adjacency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Gregory</dc:creator>
  <cp:lastModifiedBy>Fallon, Hayley</cp:lastModifiedBy>
  <cp:revision>113</cp:revision>
  <dcterms:created xsi:type="dcterms:W3CDTF">2015-10-17T06:28:18Z</dcterms:created>
  <dcterms:modified xsi:type="dcterms:W3CDTF">2018-11-01T11:56:07Z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0x010100EF1FE837E1E1B14D8E8206EC82AC736F</vt:lpwstr>
  </property>
</Properties>
</file>