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4.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6.xml" ContentType="application/vnd.openxmlformats-officedocument.presentationml.notesSlide+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ppt/tags/tag1.xml" ContentType="application/vnd.openxmlformats-officedocument.presentationml.tag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6" r:id="rId3"/>
    <p:sldId id="287" r:id="rId4"/>
    <p:sldId id="288" r:id="rId5"/>
    <p:sldId id="257" r:id="rId6"/>
    <p:sldId id="261" r:id="rId7"/>
    <p:sldId id="289" r:id="rId8"/>
    <p:sldId id="290" r:id="rId9"/>
    <p:sldId id="259" r:id="rId10"/>
    <p:sldId id="260" r:id="rId11"/>
    <p:sldId id="264" r:id="rId12"/>
    <p:sldId id="275" r:id="rId13"/>
    <p:sldId id="278" r:id="rId14"/>
    <p:sldId id="296" r:id="rId15"/>
    <p:sldId id="280" r:id="rId16"/>
    <p:sldId id="279" r:id="rId17"/>
    <p:sldId id="281" r:id="rId18"/>
    <p:sldId id="282" r:id="rId19"/>
    <p:sldId id="291" r:id="rId20"/>
    <p:sldId id="292" r:id="rId21"/>
    <p:sldId id="283" r:id="rId22"/>
    <p:sldId id="293" r:id="rId23"/>
    <p:sldId id="284" r:id="rId24"/>
    <p:sldId id="294" r:id="rId25"/>
    <p:sldId id="295" r:id="rId26"/>
    <p:sldId id="269" r:id="rId27"/>
  </p:sldIdLst>
  <p:sldSz cx="9144000" cy="6858000" type="screen4x3"/>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FDA6"/>
    <a:srgbClr val="FF0000"/>
    <a:srgbClr val="4F81BD"/>
    <a:srgbClr val="0EFE0E"/>
    <a:srgbClr val="1F3E00"/>
    <a:srgbClr val="65FF65"/>
    <a:srgbClr val="364B19"/>
    <a:srgbClr val="336600"/>
    <a:srgbClr val="2850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B41488-0BAD-4968-9778-7E76468AA8B2}" type="datetimeFigureOut">
              <a:rPr lang="en-GB" smtClean="0"/>
              <a:t>30/10/2018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294331-82AD-4EDF-8536-F534D9581223}" type="slidenum">
              <a:rPr lang="en-GB" smtClean="0"/>
              <a:t>‹#›</a:t>
            </a:fld>
            <a:endParaRPr lang="en-GB"/>
          </a:p>
        </p:txBody>
      </p:sp>
    </p:spTree>
    <p:extLst>
      <p:ext uri="{BB962C8B-B14F-4D97-AF65-F5344CB8AC3E}">
        <p14:creationId xmlns:p14="http://schemas.microsoft.com/office/powerpoint/2010/main" val="2775526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294331-82AD-4EDF-8536-F534D9581223}" type="slidenum">
              <a:rPr lang="en-GB" smtClean="0"/>
              <a:t>1</a:t>
            </a:fld>
            <a:endParaRPr lang="en-GB"/>
          </a:p>
        </p:txBody>
      </p:sp>
    </p:spTree>
    <p:extLst>
      <p:ext uri="{BB962C8B-B14F-4D97-AF65-F5344CB8AC3E}">
        <p14:creationId xmlns:p14="http://schemas.microsoft.com/office/powerpoint/2010/main" val="26878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294331-82AD-4EDF-8536-F534D9581223}" type="slidenum">
              <a:rPr lang="en-GB" smtClean="0"/>
              <a:t>13</a:t>
            </a:fld>
            <a:endParaRPr lang="en-GB"/>
          </a:p>
        </p:txBody>
      </p:sp>
    </p:spTree>
    <p:extLst>
      <p:ext uri="{BB962C8B-B14F-4D97-AF65-F5344CB8AC3E}">
        <p14:creationId xmlns:p14="http://schemas.microsoft.com/office/powerpoint/2010/main" val="3746539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Associates of M2 species highlighted = NWRPI priority species that were also extinct at Risley.</a:t>
            </a:r>
          </a:p>
        </p:txBody>
      </p:sp>
      <p:sp>
        <p:nvSpPr>
          <p:cNvPr id="4" name="Slide Number Placeholder 3"/>
          <p:cNvSpPr>
            <a:spLocks noGrp="1"/>
          </p:cNvSpPr>
          <p:nvPr>
            <p:ph type="sldNum" sz="quarter" idx="5"/>
          </p:nvPr>
        </p:nvSpPr>
        <p:spPr/>
        <p:txBody>
          <a:bodyPr/>
          <a:lstStyle/>
          <a:p>
            <a:fld id="{15294331-82AD-4EDF-8536-F534D9581223}" type="slidenum">
              <a:rPr lang="en-GB" smtClean="0"/>
              <a:t>15</a:t>
            </a:fld>
            <a:endParaRPr lang="en-GB"/>
          </a:p>
        </p:txBody>
      </p:sp>
    </p:spTree>
    <p:extLst>
      <p:ext uri="{BB962C8B-B14F-4D97-AF65-F5344CB8AC3E}">
        <p14:creationId xmlns:p14="http://schemas.microsoft.com/office/powerpoint/2010/main" val="83788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on floristic associates of M2 and M18 communities was correlated with historic records. Key constituents of these communities were missing from extensive industrial activity which lead to the drainage of Risley Moss.</a:t>
            </a:r>
          </a:p>
        </p:txBody>
      </p:sp>
      <p:sp>
        <p:nvSpPr>
          <p:cNvPr id="4" name="Slide Number Placeholder 3"/>
          <p:cNvSpPr>
            <a:spLocks noGrp="1"/>
          </p:cNvSpPr>
          <p:nvPr>
            <p:ph type="sldNum" sz="quarter" idx="5"/>
          </p:nvPr>
        </p:nvSpPr>
        <p:spPr/>
        <p:txBody>
          <a:bodyPr/>
          <a:lstStyle/>
          <a:p>
            <a:fld id="{15294331-82AD-4EDF-8536-F534D9581223}" type="slidenum">
              <a:rPr lang="en-GB" smtClean="0"/>
              <a:t>16</a:t>
            </a:fld>
            <a:endParaRPr lang="en-GB"/>
          </a:p>
        </p:txBody>
      </p:sp>
    </p:spTree>
    <p:extLst>
      <p:ext uri="{BB962C8B-B14F-4D97-AF65-F5344CB8AC3E}">
        <p14:creationId xmlns:p14="http://schemas.microsoft.com/office/powerpoint/2010/main" val="315682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 </a:t>
            </a:r>
            <a:r>
              <a:rPr lang="en-GB" dirty="0" err="1"/>
              <a:t>anglica</a:t>
            </a:r>
            <a:r>
              <a:rPr lang="en-GB" dirty="0"/>
              <a:t> planned for next year</a:t>
            </a:r>
          </a:p>
        </p:txBody>
      </p:sp>
      <p:sp>
        <p:nvSpPr>
          <p:cNvPr id="4" name="Slide Number Placeholder 3"/>
          <p:cNvSpPr>
            <a:spLocks noGrp="1"/>
          </p:cNvSpPr>
          <p:nvPr>
            <p:ph type="sldNum" sz="quarter" idx="5"/>
          </p:nvPr>
        </p:nvSpPr>
        <p:spPr/>
        <p:txBody>
          <a:bodyPr/>
          <a:lstStyle/>
          <a:p>
            <a:fld id="{15294331-82AD-4EDF-8536-F534D9581223}" type="slidenum">
              <a:rPr lang="en-GB" smtClean="0"/>
              <a:t>18</a:t>
            </a:fld>
            <a:endParaRPr lang="en-GB"/>
          </a:p>
        </p:txBody>
      </p:sp>
    </p:spTree>
    <p:extLst>
      <p:ext uri="{BB962C8B-B14F-4D97-AF65-F5344CB8AC3E}">
        <p14:creationId xmlns:p14="http://schemas.microsoft.com/office/powerpoint/2010/main" val="3833407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population from Cheshire. Plants were grown at home and grew almost exponentially in cultivation. From 5 strands, I now have 7 tanks full of it.</a:t>
            </a:r>
          </a:p>
        </p:txBody>
      </p:sp>
      <p:sp>
        <p:nvSpPr>
          <p:cNvPr id="4" name="Slide Number Placeholder 3"/>
          <p:cNvSpPr>
            <a:spLocks noGrp="1"/>
          </p:cNvSpPr>
          <p:nvPr>
            <p:ph type="sldNum" sz="quarter" idx="5"/>
          </p:nvPr>
        </p:nvSpPr>
        <p:spPr/>
        <p:txBody>
          <a:bodyPr/>
          <a:lstStyle/>
          <a:p>
            <a:fld id="{15294331-82AD-4EDF-8536-F534D9581223}" type="slidenum">
              <a:rPr lang="en-GB" smtClean="0"/>
              <a:t>21</a:t>
            </a:fld>
            <a:endParaRPr lang="en-GB"/>
          </a:p>
        </p:txBody>
      </p:sp>
    </p:spTree>
    <p:extLst>
      <p:ext uri="{BB962C8B-B14F-4D97-AF65-F5344CB8AC3E}">
        <p14:creationId xmlns:p14="http://schemas.microsoft.com/office/powerpoint/2010/main" val="2958161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8504B4C-0FBE-427A-AD08-A932512E0619}" type="datetimeFigureOut">
              <a:rPr lang="en-GB" smtClean="0"/>
              <a:t>30/10/2018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504B4C-0FBE-427A-AD08-A932512E0619}" type="datetimeFigureOut">
              <a:rPr lang="en-GB" smtClean="0"/>
              <a:t>30/10/2018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504B4C-0FBE-427A-AD08-A932512E0619}" type="datetimeFigureOut">
              <a:rPr lang="en-GB" smtClean="0"/>
              <a:t>30/10/2018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8504B4C-0FBE-427A-AD08-A932512E0619}" type="datetimeFigureOut">
              <a:rPr lang="en-GB" smtClean="0"/>
              <a:t>30/10/2018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8504B4C-0FBE-427A-AD08-A932512E0619}" type="datetimeFigureOut">
              <a:rPr lang="en-GB" smtClean="0"/>
              <a:t>30/10/2018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8504B4C-0FBE-427A-AD08-A932512E0619}" type="datetimeFigureOut">
              <a:rPr lang="en-GB" smtClean="0"/>
              <a:t>30/10/2018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04B4C-0FBE-427A-AD08-A932512E0619}" type="datetimeFigureOut">
              <a:rPr lang="en-GB" smtClean="0"/>
              <a:t>30/10/2018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504B4C-0FBE-427A-AD08-A932512E0619}" type="datetimeFigureOut">
              <a:rPr lang="en-GB" smtClean="0"/>
              <a:t>30/10/2018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504B4C-0FBE-427A-AD08-A932512E0619}" type="datetimeFigureOut">
              <a:rPr lang="en-GB" smtClean="0"/>
              <a:t>30/10/2018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504B4C-0FBE-427A-AD08-A932512E0619}" type="datetimeFigureOut">
              <a:rPr lang="en-GB" smtClean="0"/>
              <a:t>30/10/2018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504B4C-0FBE-427A-AD08-A932512E0619}" type="datetimeFigureOut">
              <a:rPr lang="en-GB" smtClean="0"/>
              <a:t>30/10/2018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4B7F6-A5FF-445D-B624-D80B7F4E6F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64B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04B4C-0FBE-427A-AD08-A932512E0619}" type="datetimeFigureOut">
              <a:rPr lang="en-GB" smtClean="0"/>
              <a:t>30/10/2018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4B7F6-A5FF-445D-B624-D80B7F4E6F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wrpi.weebly.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nwrpi.weebly.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2950" y="4871663"/>
            <a:ext cx="7658100" cy="1099845"/>
          </a:xfrm>
        </p:spPr>
        <p:txBody>
          <a:bodyPr>
            <a:normAutofit/>
          </a:bodyPr>
          <a:lstStyle/>
          <a:p>
            <a:pPr>
              <a:lnSpc>
                <a:spcPct val="90000"/>
              </a:lnSpc>
            </a:pPr>
            <a:r>
              <a:rPr lang="en-GB" sz="3400" b="1" dirty="0"/>
              <a:t>The North-West Rare Plants Initiative</a:t>
            </a:r>
            <a:br>
              <a:rPr lang="en-GB" sz="3400" b="1" dirty="0"/>
            </a:br>
            <a:r>
              <a:rPr lang="en-GB" sz="500" b="1" dirty="0"/>
              <a:t> </a:t>
            </a:r>
            <a:r>
              <a:rPr lang="en-GB" sz="3400" b="1" dirty="0"/>
              <a:t/>
            </a:r>
            <a:br>
              <a:rPr lang="en-GB" sz="3400" b="1" dirty="0"/>
            </a:br>
            <a:r>
              <a:rPr lang="en-GB" sz="2400" b="1" dirty="0">
                <a:hlinkClick r:id="rId3"/>
              </a:rPr>
              <a:t>www.nwrpi.weebly.com</a:t>
            </a:r>
            <a:r>
              <a:rPr lang="en-GB" sz="2400" b="1" dirty="0"/>
              <a:t> </a:t>
            </a:r>
            <a:endParaRPr lang="en-GB" sz="3400" b="1" dirty="0"/>
          </a:p>
        </p:txBody>
      </p:sp>
      <p:sp>
        <p:nvSpPr>
          <p:cNvPr id="3" name="Subtitle 2"/>
          <p:cNvSpPr>
            <a:spLocks noGrp="1"/>
          </p:cNvSpPr>
          <p:nvPr>
            <p:ph type="subTitle" idx="1"/>
          </p:nvPr>
        </p:nvSpPr>
        <p:spPr>
          <a:xfrm>
            <a:off x="727160" y="6008728"/>
            <a:ext cx="7658100" cy="528429"/>
          </a:xfrm>
        </p:spPr>
        <p:txBody>
          <a:bodyPr>
            <a:normAutofit/>
          </a:bodyPr>
          <a:lstStyle/>
          <a:p>
            <a:pPr>
              <a:lnSpc>
                <a:spcPct val="90000"/>
              </a:lnSpc>
            </a:pPr>
            <a:r>
              <a:rPr lang="en-GB" sz="3000" dirty="0"/>
              <a:t>Joshua Styles</a:t>
            </a:r>
          </a:p>
        </p:txBody>
      </p:sp>
      <p:sp>
        <p:nvSpPr>
          <p:cNvPr id="1028" name="Rectangle 134">
            <a:extLst>
              <a:ext uri="{FF2B5EF4-FFF2-40B4-BE49-F238E27FC236}">
                <a16:creationId xmlns:a16="http://schemas.microsoft.com/office/drawing/2014/main" id="{70BDD0CE-06A4-404B-8A13-580229C1C9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72000"/>
          </a:xfrm>
          <a:prstGeom prst="rect">
            <a:avLst/>
          </a:prstGeom>
          <a:solidFill>
            <a:srgbClr val="3C4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ounded Rectangle 26">
            <a:extLst>
              <a:ext uri="{FF2B5EF4-FFF2-40B4-BE49-F238E27FC236}">
                <a16:creationId xmlns:a16="http://schemas.microsoft.com/office/drawing/2014/main" id="{B7511254-A05E-4E15-ABEE-9CE8034853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173" y="320843"/>
            <a:ext cx="8661654"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Joshua\Pictures\NWRPI logo.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650992" y="640080"/>
            <a:ext cx="3011805" cy="3291840"/>
          </a:xfrm>
          <a:prstGeom prst="rect">
            <a:avLst/>
          </a:prstGeom>
          <a:noFill/>
        </p:spPr>
      </p:pic>
      <p:pic>
        <p:nvPicPr>
          <p:cNvPr id="9" name="Picture 8">
            <a:extLst>
              <a:ext uri="{FF2B5EF4-FFF2-40B4-BE49-F238E27FC236}">
                <a16:creationId xmlns:a16="http://schemas.microsoft.com/office/drawing/2014/main" id="{84573912-7C54-4DC8-9CB1-61AA3ED6488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2513" y="640080"/>
            <a:ext cx="4937759" cy="32918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E192AF-7AE4-48AF-B51C-BA918E494E0A}"/>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530D296-C3B3-4BB9-96CC-A318EDE6ACBF}"/>
              </a:ext>
            </a:extLst>
          </p:cNvPr>
          <p:cNvSpPr>
            <a:spLocks noGrp="1"/>
          </p:cNvSpPr>
          <p:nvPr>
            <p:ph type="title"/>
          </p:nvPr>
        </p:nvSpPr>
        <p:spPr/>
        <p:txBody>
          <a:bodyPr/>
          <a:lstStyle/>
          <a:p>
            <a:r>
              <a:rPr lang="en-GB" b="1" dirty="0"/>
              <a:t>‘But why plants?...’</a:t>
            </a:r>
          </a:p>
        </p:txBody>
      </p:sp>
      <p:sp>
        <p:nvSpPr>
          <p:cNvPr id="3" name="Content Placeholder 2">
            <a:extLst>
              <a:ext uri="{FF2B5EF4-FFF2-40B4-BE49-F238E27FC236}">
                <a16:creationId xmlns:a16="http://schemas.microsoft.com/office/drawing/2014/main" id="{1AA00CB8-CEB4-49A7-9A76-4BE73B2A21BE}"/>
              </a:ext>
            </a:extLst>
          </p:cNvPr>
          <p:cNvSpPr>
            <a:spLocks noGrp="1"/>
          </p:cNvSpPr>
          <p:nvPr>
            <p:ph idx="1"/>
          </p:nvPr>
        </p:nvSpPr>
        <p:spPr/>
        <p:txBody>
          <a:bodyPr/>
          <a:lstStyle/>
          <a:p>
            <a:pPr marL="0" indent="0" algn="ctr">
              <a:buNone/>
            </a:pPr>
            <a:r>
              <a:rPr lang="en-GB" b="1" i="1" dirty="0"/>
              <a:t>Plants are the fundamental basis of all life on earth!</a:t>
            </a:r>
          </a:p>
          <a:p>
            <a:pPr marL="0" indent="0" algn="ctr">
              <a:buNone/>
            </a:pPr>
            <a:endParaRPr lang="en-GB" dirty="0"/>
          </a:p>
          <a:p>
            <a:pPr marL="0" indent="0" algn="ctr">
              <a:buNone/>
            </a:pPr>
            <a:r>
              <a:rPr lang="en-GB" dirty="0"/>
              <a:t>An exceptionally diverse group of organisms that employ an enormous array of adaptations for survival…</a:t>
            </a:r>
          </a:p>
          <a:p>
            <a:endParaRPr lang="en-GB" dirty="0"/>
          </a:p>
        </p:txBody>
      </p:sp>
      <p:pic>
        <p:nvPicPr>
          <p:cNvPr id="5" name="Picture 2" descr="C:\Users\Joshua\Pictures\NWRPI logo.jpg">
            <a:extLst>
              <a:ext uri="{FF2B5EF4-FFF2-40B4-BE49-F238E27FC236}">
                <a16:creationId xmlns:a16="http://schemas.microsoft.com/office/drawing/2014/main" id="{30BE09C3-34B6-4F1B-B920-F1B836EE0CD7}"/>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extLst>
      <p:ext uri="{BB962C8B-B14F-4D97-AF65-F5344CB8AC3E}">
        <p14:creationId xmlns:p14="http://schemas.microsoft.com/office/powerpoint/2010/main" val="220384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60D9DF-D55F-4370-BB12-5EB7C2F1FEA9}"/>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0F93788-D491-49BA-9F1A-940BAC21D1A3}"/>
              </a:ext>
            </a:extLst>
          </p:cNvPr>
          <p:cNvSpPr txBox="1"/>
          <p:nvPr/>
        </p:nvSpPr>
        <p:spPr>
          <a:xfrm>
            <a:off x="266052" y="5259155"/>
            <a:ext cx="3851920" cy="369332"/>
          </a:xfrm>
          <a:prstGeom prst="rect">
            <a:avLst/>
          </a:prstGeom>
          <a:noFill/>
        </p:spPr>
        <p:txBody>
          <a:bodyPr wrap="square" rtlCol="0">
            <a:spAutoFit/>
          </a:bodyPr>
          <a:lstStyle/>
          <a:p>
            <a:pPr algn="ctr"/>
            <a:r>
              <a:rPr lang="en-GB" b="1" dirty="0"/>
              <a:t>Lesser Bladderwort </a:t>
            </a:r>
            <a:r>
              <a:rPr lang="en-GB" dirty="0"/>
              <a:t>(</a:t>
            </a:r>
            <a:r>
              <a:rPr lang="en-GB" i="1" dirty="0" err="1"/>
              <a:t>Utricularia</a:t>
            </a:r>
            <a:r>
              <a:rPr lang="en-GB" i="1" dirty="0"/>
              <a:t> minor</a:t>
            </a:r>
            <a:r>
              <a:rPr lang="en-GB" dirty="0"/>
              <a:t>)</a:t>
            </a:r>
          </a:p>
        </p:txBody>
      </p:sp>
      <p:pic>
        <p:nvPicPr>
          <p:cNvPr id="6" name="Picture 5">
            <a:extLst>
              <a:ext uri="{FF2B5EF4-FFF2-40B4-BE49-F238E27FC236}">
                <a16:creationId xmlns:a16="http://schemas.microsoft.com/office/drawing/2014/main" id="{7AD2E6B2-7BDF-42A0-9805-037FB3D3A31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65297" y="2348880"/>
            <a:ext cx="2653430" cy="2847584"/>
          </a:xfrm>
          <a:prstGeom prst="rect">
            <a:avLst/>
          </a:prstGeom>
          <a:ln>
            <a:solidFill>
              <a:schemeClr val="tx1"/>
            </a:solidFill>
          </a:ln>
        </p:spPr>
      </p:pic>
      <p:sp>
        <p:nvSpPr>
          <p:cNvPr id="7" name="TextBox 6">
            <a:extLst>
              <a:ext uri="{FF2B5EF4-FFF2-40B4-BE49-F238E27FC236}">
                <a16:creationId xmlns:a16="http://schemas.microsoft.com/office/drawing/2014/main" id="{A29B8BA4-F3D5-4127-8AEE-9628B0760561}"/>
              </a:ext>
            </a:extLst>
          </p:cNvPr>
          <p:cNvSpPr txBox="1"/>
          <p:nvPr/>
        </p:nvSpPr>
        <p:spPr>
          <a:xfrm>
            <a:off x="4060495" y="2723381"/>
            <a:ext cx="3384376" cy="369332"/>
          </a:xfrm>
          <a:prstGeom prst="rect">
            <a:avLst/>
          </a:prstGeom>
          <a:noFill/>
        </p:spPr>
        <p:txBody>
          <a:bodyPr wrap="square" rtlCol="0">
            <a:spAutoFit/>
          </a:bodyPr>
          <a:lstStyle/>
          <a:p>
            <a:pPr algn="ctr"/>
            <a:r>
              <a:rPr lang="en-GB" b="1" dirty="0"/>
              <a:t>Toothwort</a:t>
            </a:r>
            <a:r>
              <a:rPr lang="en-GB" dirty="0"/>
              <a:t> (</a:t>
            </a:r>
            <a:r>
              <a:rPr lang="en-GB" i="1" dirty="0" err="1"/>
              <a:t>Lathraea</a:t>
            </a:r>
            <a:r>
              <a:rPr lang="en-GB" i="1" dirty="0"/>
              <a:t> </a:t>
            </a:r>
            <a:r>
              <a:rPr lang="en-GB" i="1" dirty="0" err="1"/>
              <a:t>squamaria</a:t>
            </a:r>
            <a:r>
              <a:rPr lang="en-GB" dirty="0"/>
              <a:t>)</a:t>
            </a:r>
          </a:p>
        </p:txBody>
      </p:sp>
      <p:pic>
        <p:nvPicPr>
          <p:cNvPr id="8" name="Picture 7">
            <a:extLst>
              <a:ext uri="{FF2B5EF4-FFF2-40B4-BE49-F238E27FC236}">
                <a16:creationId xmlns:a16="http://schemas.microsoft.com/office/drawing/2014/main" id="{7B7818A2-E060-4E88-B24A-71994348A58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186509" y="569239"/>
            <a:ext cx="3132348" cy="2136586"/>
          </a:xfrm>
          <a:prstGeom prst="rect">
            <a:avLst/>
          </a:prstGeom>
          <a:ln>
            <a:solidFill>
              <a:schemeClr val="tx1"/>
            </a:solidFill>
          </a:ln>
        </p:spPr>
      </p:pic>
      <p:pic>
        <p:nvPicPr>
          <p:cNvPr id="9" name="Picture 8">
            <a:extLst>
              <a:ext uri="{FF2B5EF4-FFF2-40B4-BE49-F238E27FC236}">
                <a16:creationId xmlns:a16="http://schemas.microsoft.com/office/drawing/2014/main" id="{EE94407C-512A-4777-B6E8-78751EC3C50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043930" y="3478093"/>
            <a:ext cx="3109675" cy="2098095"/>
          </a:xfrm>
          <a:prstGeom prst="rect">
            <a:avLst/>
          </a:prstGeom>
          <a:ln>
            <a:solidFill>
              <a:schemeClr val="tx1"/>
            </a:solidFill>
          </a:ln>
        </p:spPr>
      </p:pic>
      <p:pic>
        <p:nvPicPr>
          <p:cNvPr id="10" name="Picture 2" descr="C:\Users\Joshua\Pictures\NWRPI logo.jpg">
            <a:extLst>
              <a:ext uri="{FF2B5EF4-FFF2-40B4-BE49-F238E27FC236}">
                <a16:creationId xmlns:a16="http://schemas.microsoft.com/office/drawing/2014/main" id="{FD679E75-91E6-48FF-9951-5D30F996B0E5}"/>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
        <p:nvSpPr>
          <p:cNvPr id="11" name="TextBox 10">
            <a:extLst>
              <a:ext uri="{FF2B5EF4-FFF2-40B4-BE49-F238E27FC236}">
                <a16:creationId xmlns:a16="http://schemas.microsoft.com/office/drawing/2014/main" id="{7A84D8D3-BE5E-4B0D-950D-ADE869C33924}"/>
              </a:ext>
            </a:extLst>
          </p:cNvPr>
          <p:cNvSpPr txBox="1"/>
          <p:nvPr/>
        </p:nvSpPr>
        <p:spPr>
          <a:xfrm>
            <a:off x="4332443" y="5629897"/>
            <a:ext cx="4572000" cy="369332"/>
          </a:xfrm>
          <a:prstGeom prst="rect">
            <a:avLst/>
          </a:prstGeom>
          <a:noFill/>
        </p:spPr>
        <p:txBody>
          <a:bodyPr wrap="square" rtlCol="0">
            <a:spAutoFit/>
          </a:bodyPr>
          <a:lstStyle/>
          <a:p>
            <a:pPr algn="ctr"/>
            <a:r>
              <a:rPr lang="en-GB" b="1" dirty="0"/>
              <a:t>Round-Leaved Sundew </a:t>
            </a:r>
            <a:r>
              <a:rPr lang="en-GB" dirty="0"/>
              <a:t>(</a:t>
            </a:r>
            <a:r>
              <a:rPr lang="en-GB" i="1" dirty="0" err="1"/>
              <a:t>Drosera</a:t>
            </a:r>
            <a:r>
              <a:rPr lang="en-GB" i="1" dirty="0"/>
              <a:t> </a:t>
            </a:r>
            <a:r>
              <a:rPr lang="en-GB" i="1" dirty="0" err="1"/>
              <a:t>rotundifolia</a:t>
            </a:r>
            <a:r>
              <a:rPr lang="en-GB" dirty="0"/>
              <a:t>)</a:t>
            </a:r>
          </a:p>
        </p:txBody>
      </p:sp>
    </p:spTree>
    <p:extLst>
      <p:ext uri="{BB962C8B-B14F-4D97-AF65-F5344CB8AC3E}">
        <p14:creationId xmlns:p14="http://schemas.microsoft.com/office/powerpoint/2010/main" val="2106469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EDD757-B904-49ED-A5C6-9D3C39780E58}"/>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6E6DB4F-A663-4686-8A72-F7FB3B523B0C}"/>
              </a:ext>
            </a:extLst>
          </p:cNvPr>
          <p:cNvSpPr>
            <a:spLocks noGrp="1"/>
          </p:cNvSpPr>
          <p:nvPr>
            <p:ph type="title"/>
          </p:nvPr>
        </p:nvSpPr>
        <p:spPr/>
        <p:txBody>
          <a:bodyPr/>
          <a:lstStyle/>
          <a:p>
            <a:endParaRPr lang="en-GB"/>
          </a:p>
        </p:txBody>
      </p:sp>
      <p:pic>
        <p:nvPicPr>
          <p:cNvPr id="7" name="Content Placeholder 6">
            <a:extLst>
              <a:ext uri="{FF2B5EF4-FFF2-40B4-BE49-F238E27FC236}">
                <a16:creationId xmlns:a16="http://schemas.microsoft.com/office/drawing/2014/main" id="{04640632-E983-4909-B764-D0A122C448D3}"/>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rot="5400000">
            <a:off x="2087721" y="1485847"/>
            <a:ext cx="4968553" cy="3312368"/>
          </a:xfrm>
          <a:ln>
            <a:solidFill>
              <a:schemeClr val="tx1"/>
            </a:solidFill>
          </a:ln>
        </p:spPr>
      </p:pic>
      <p:pic>
        <p:nvPicPr>
          <p:cNvPr id="5" name="Picture 2" descr="C:\Users\Joshua\Pictures\NWRPI logo.jpg">
            <a:extLst>
              <a:ext uri="{FF2B5EF4-FFF2-40B4-BE49-F238E27FC236}">
                <a16:creationId xmlns:a16="http://schemas.microsoft.com/office/drawing/2014/main" id="{38E6DDEC-9662-4B56-BD20-90686C6D795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
        <p:nvSpPr>
          <p:cNvPr id="8" name="TextBox 7">
            <a:extLst>
              <a:ext uri="{FF2B5EF4-FFF2-40B4-BE49-F238E27FC236}">
                <a16:creationId xmlns:a16="http://schemas.microsoft.com/office/drawing/2014/main" id="{9A76EC5C-3249-48E4-B46F-8CB0457BF217}"/>
              </a:ext>
            </a:extLst>
          </p:cNvPr>
          <p:cNvSpPr txBox="1"/>
          <p:nvPr/>
        </p:nvSpPr>
        <p:spPr>
          <a:xfrm>
            <a:off x="2646038" y="5632916"/>
            <a:ext cx="3851920" cy="646331"/>
          </a:xfrm>
          <a:prstGeom prst="rect">
            <a:avLst/>
          </a:prstGeom>
          <a:noFill/>
        </p:spPr>
        <p:txBody>
          <a:bodyPr wrap="square" rtlCol="0">
            <a:spAutoFit/>
          </a:bodyPr>
          <a:lstStyle/>
          <a:p>
            <a:pPr algn="ctr"/>
            <a:r>
              <a:rPr lang="en-GB" b="1" dirty="0"/>
              <a:t>Heath Cudweed</a:t>
            </a:r>
          </a:p>
          <a:p>
            <a:pPr algn="ctr"/>
            <a:r>
              <a:rPr lang="en-GB" dirty="0"/>
              <a:t>(</a:t>
            </a:r>
            <a:r>
              <a:rPr lang="en-GB" i="1" dirty="0"/>
              <a:t>Gnaphalium </a:t>
            </a:r>
            <a:r>
              <a:rPr lang="en-GB" i="1" dirty="0" err="1"/>
              <a:t>sylvaticum</a:t>
            </a:r>
            <a:r>
              <a:rPr lang="en-GB" dirty="0"/>
              <a:t>)</a:t>
            </a:r>
          </a:p>
        </p:txBody>
      </p:sp>
    </p:spTree>
    <p:extLst>
      <p:ext uri="{BB962C8B-B14F-4D97-AF65-F5344CB8AC3E}">
        <p14:creationId xmlns:p14="http://schemas.microsoft.com/office/powerpoint/2010/main" val="2789427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C3CB04-B0A9-46F4-9706-15CF31A47786}"/>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7200" y="274638"/>
            <a:ext cx="8229600" cy="1143000"/>
          </a:xfrm>
        </p:spPr>
        <p:txBody>
          <a:bodyPr/>
          <a:lstStyle/>
          <a:p>
            <a:r>
              <a:rPr lang="en-GB" b="1" dirty="0"/>
              <a:t>History</a:t>
            </a:r>
          </a:p>
        </p:txBody>
      </p:sp>
      <p:sp>
        <p:nvSpPr>
          <p:cNvPr id="3" name="Content Placeholder 2"/>
          <p:cNvSpPr>
            <a:spLocks noGrp="1"/>
          </p:cNvSpPr>
          <p:nvPr>
            <p:ph idx="1"/>
          </p:nvPr>
        </p:nvSpPr>
        <p:spPr/>
        <p:txBody>
          <a:bodyPr>
            <a:normAutofit/>
          </a:bodyPr>
          <a:lstStyle/>
          <a:p>
            <a:r>
              <a:rPr lang="en-GB" dirty="0"/>
              <a:t>Developed and formalised in August 2017 on the basis of significant declines of target plants in recent times.</a:t>
            </a:r>
          </a:p>
          <a:p>
            <a:endParaRPr lang="en-GB" sz="1800" dirty="0"/>
          </a:p>
          <a:p>
            <a:r>
              <a:rPr lang="en-GB" dirty="0"/>
              <a:t>Obtained a partnership with Chester Zoo within two months of establishment.</a:t>
            </a:r>
          </a:p>
          <a:p>
            <a:endParaRPr lang="en-GB" sz="1800" dirty="0"/>
          </a:p>
          <a:p>
            <a:r>
              <a:rPr lang="en-GB" dirty="0"/>
              <a:t>Over 15 years cultivation and botanical recording experience</a:t>
            </a:r>
          </a:p>
        </p:txBody>
      </p:sp>
      <p:pic>
        <p:nvPicPr>
          <p:cNvPr id="6" name="Picture 2" descr="C:\Users\Joshua\Pictures\NWRPI logo.jpg">
            <a:extLst>
              <a:ext uri="{FF2B5EF4-FFF2-40B4-BE49-F238E27FC236}">
                <a16:creationId xmlns:a16="http://schemas.microsoft.com/office/drawing/2014/main" id="{5497E424-EFB9-43FD-84C2-EA10FB5D6E3B}"/>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C84B84-77A6-41AD-A64A-B1A1B3F5D7D0}"/>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b="1" dirty="0"/>
              <a:t>Aims</a:t>
            </a:r>
          </a:p>
        </p:txBody>
      </p:sp>
      <p:sp>
        <p:nvSpPr>
          <p:cNvPr id="3" name="Content Placeholder 2"/>
          <p:cNvSpPr>
            <a:spLocks noGrp="1"/>
          </p:cNvSpPr>
          <p:nvPr>
            <p:ph idx="1"/>
          </p:nvPr>
        </p:nvSpPr>
        <p:spPr>
          <a:xfrm>
            <a:off x="323528" y="1417638"/>
            <a:ext cx="8352928" cy="3302267"/>
          </a:xfrm>
        </p:spPr>
        <p:txBody>
          <a:bodyPr>
            <a:normAutofit fontScale="85000" lnSpcReduction="20000"/>
          </a:bodyPr>
          <a:lstStyle/>
          <a:p>
            <a:pPr>
              <a:buNone/>
            </a:pPr>
            <a:r>
              <a:rPr lang="en-GB" sz="3700" dirty="0"/>
              <a:t>	</a:t>
            </a:r>
          </a:p>
          <a:p>
            <a:pPr>
              <a:buNone/>
            </a:pPr>
            <a:r>
              <a:rPr lang="en-GB" sz="3700" dirty="0"/>
              <a:t>	To establish </a:t>
            </a:r>
            <a:r>
              <a:rPr lang="en-GB" sz="3700" i="1" dirty="0"/>
              <a:t>ex situ </a:t>
            </a:r>
            <a:r>
              <a:rPr lang="en-GB" sz="3700" dirty="0"/>
              <a:t>populations of 49 regionally threatened plants with the ultimate goal of reintroduction/reinforcement where appropriate...</a:t>
            </a:r>
          </a:p>
          <a:p>
            <a:pPr>
              <a:buNone/>
            </a:pPr>
            <a:endParaRPr lang="en-GB" sz="3700" dirty="0"/>
          </a:p>
          <a:p>
            <a:pPr>
              <a:buNone/>
            </a:pPr>
            <a:r>
              <a:rPr lang="en-GB" sz="3700" dirty="0"/>
              <a:t>	</a:t>
            </a:r>
          </a:p>
        </p:txBody>
      </p:sp>
      <p:pic>
        <p:nvPicPr>
          <p:cNvPr id="5" name="Picture 2" descr="C:\Users\Joshua\Pictures\NWRPI logo.jpg">
            <a:extLst>
              <a:ext uri="{FF2B5EF4-FFF2-40B4-BE49-F238E27FC236}">
                <a16:creationId xmlns:a16="http://schemas.microsoft.com/office/drawing/2014/main" id="{B87D8200-048B-47E1-B548-4BB59F8518D0}"/>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6" name="Picture 5">
            <a:extLst>
              <a:ext uri="{FF2B5EF4-FFF2-40B4-BE49-F238E27FC236}">
                <a16:creationId xmlns:a16="http://schemas.microsoft.com/office/drawing/2014/main" id="{32AF1F71-6432-4F59-8A38-486D0E1306B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663788" y="3645024"/>
            <a:ext cx="3672408" cy="2664824"/>
          </a:xfrm>
          <a:prstGeom prst="rect">
            <a:avLst/>
          </a:prstGeom>
          <a:ln>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FD2C48-83AA-47F1-B065-47CA933FA284}"/>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8CC58EC-5F41-40DB-842E-7D520CD8F07E}"/>
              </a:ext>
            </a:extLst>
          </p:cNvPr>
          <p:cNvSpPr>
            <a:spLocks noGrp="1"/>
          </p:cNvSpPr>
          <p:nvPr>
            <p:ph type="title"/>
          </p:nvPr>
        </p:nvSpPr>
        <p:spPr/>
        <p:txBody>
          <a:bodyPr/>
          <a:lstStyle/>
          <a:p>
            <a:r>
              <a:rPr lang="en-GB" b="1" dirty="0"/>
              <a:t>Aims</a:t>
            </a:r>
          </a:p>
        </p:txBody>
      </p:sp>
      <p:sp>
        <p:nvSpPr>
          <p:cNvPr id="3" name="Content Placeholder 2">
            <a:extLst>
              <a:ext uri="{FF2B5EF4-FFF2-40B4-BE49-F238E27FC236}">
                <a16:creationId xmlns:a16="http://schemas.microsoft.com/office/drawing/2014/main" id="{42A38E5E-3D47-4DBB-AB05-B8C262043F2E}"/>
              </a:ext>
            </a:extLst>
          </p:cNvPr>
          <p:cNvSpPr>
            <a:spLocks noGrp="1"/>
          </p:cNvSpPr>
          <p:nvPr>
            <p:ph idx="1"/>
          </p:nvPr>
        </p:nvSpPr>
        <p:spPr/>
        <p:txBody>
          <a:bodyPr>
            <a:normAutofit fontScale="92500"/>
          </a:bodyPr>
          <a:lstStyle/>
          <a:p>
            <a:pPr>
              <a:buNone/>
            </a:pPr>
            <a:r>
              <a:rPr lang="en-GB" dirty="0"/>
              <a:t> ...it is a time-consuming process also involving:</a:t>
            </a:r>
          </a:p>
          <a:p>
            <a:pPr>
              <a:buNone/>
            </a:pPr>
            <a:endParaRPr lang="en-GB" sz="1200" dirty="0"/>
          </a:p>
          <a:p>
            <a:pPr>
              <a:buFont typeface="Wingdings" pitchFamily="2" charset="2"/>
              <a:buChar char="Ø"/>
            </a:pPr>
            <a:r>
              <a:rPr lang="en-GB" dirty="0"/>
              <a:t>Cooperation with landowners/land management</a:t>
            </a:r>
          </a:p>
          <a:p>
            <a:pPr>
              <a:buFont typeface="Wingdings" pitchFamily="2" charset="2"/>
              <a:buChar char="Ø"/>
            </a:pPr>
            <a:r>
              <a:rPr lang="en-GB" dirty="0"/>
              <a:t>Collaboration with relevant conservation and statutory bodies (i.e. Natural England)</a:t>
            </a:r>
          </a:p>
          <a:p>
            <a:pPr>
              <a:buFont typeface="Wingdings" pitchFamily="2" charset="2"/>
              <a:buChar char="Ø"/>
            </a:pPr>
            <a:r>
              <a:rPr lang="en-GB" dirty="0"/>
              <a:t>Establishment of a host of donor and receptor sites for each species</a:t>
            </a:r>
          </a:p>
          <a:p>
            <a:pPr>
              <a:buFont typeface="Wingdings" pitchFamily="2" charset="2"/>
              <a:buChar char="Ø"/>
            </a:pPr>
            <a:r>
              <a:rPr lang="en-GB" dirty="0"/>
              <a:t>Provision of voluntary surveys (pre-introductory + post-introductory monitoring)</a:t>
            </a:r>
          </a:p>
        </p:txBody>
      </p:sp>
      <p:pic>
        <p:nvPicPr>
          <p:cNvPr id="5" name="Picture 2" descr="C:\Users\Joshua\Pictures\NWRPI logo.jpg">
            <a:extLst>
              <a:ext uri="{FF2B5EF4-FFF2-40B4-BE49-F238E27FC236}">
                <a16:creationId xmlns:a16="http://schemas.microsoft.com/office/drawing/2014/main" id="{798905B5-5FB8-481D-87CA-31DBFD16860B}"/>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extLst>
      <p:ext uri="{BB962C8B-B14F-4D97-AF65-F5344CB8AC3E}">
        <p14:creationId xmlns:p14="http://schemas.microsoft.com/office/powerpoint/2010/main" val="3629905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DF2FCF-F909-4239-9DC1-5AEECFF57506}"/>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D332C80-3F7D-4CD7-8951-818E9C78F5CC}"/>
              </a:ext>
            </a:extLst>
          </p:cNvPr>
          <p:cNvSpPr>
            <a:spLocks noGrp="1"/>
          </p:cNvSpPr>
          <p:nvPr>
            <p:ph type="title"/>
          </p:nvPr>
        </p:nvSpPr>
        <p:spPr/>
        <p:txBody>
          <a:bodyPr/>
          <a:lstStyle/>
          <a:p>
            <a:r>
              <a:rPr lang="en-GB" b="1" dirty="0"/>
              <a:t>Funding</a:t>
            </a:r>
          </a:p>
        </p:txBody>
      </p:sp>
      <p:sp>
        <p:nvSpPr>
          <p:cNvPr id="3" name="Content Placeholder 2">
            <a:extLst>
              <a:ext uri="{FF2B5EF4-FFF2-40B4-BE49-F238E27FC236}">
                <a16:creationId xmlns:a16="http://schemas.microsoft.com/office/drawing/2014/main" id="{3C8B009C-420F-4B42-943B-52192220EA8C}"/>
              </a:ext>
            </a:extLst>
          </p:cNvPr>
          <p:cNvSpPr>
            <a:spLocks noGrp="1"/>
          </p:cNvSpPr>
          <p:nvPr>
            <p:ph idx="1"/>
          </p:nvPr>
        </p:nvSpPr>
        <p:spPr/>
        <p:txBody>
          <a:bodyPr>
            <a:normAutofit lnSpcReduction="10000"/>
          </a:bodyPr>
          <a:lstStyle/>
          <a:p>
            <a:r>
              <a:rPr lang="en-GB" dirty="0"/>
              <a:t>Partial funding from Chester Zoo</a:t>
            </a:r>
          </a:p>
          <a:p>
            <a:pPr marL="0" indent="0">
              <a:buNone/>
            </a:pPr>
            <a:endParaRPr lang="en-GB" dirty="0"/>
          </a:p>
          <a:p>
            <a:r>
              <a:rPr lang="en-GB" dirty="0"/>
              <a:t>Partial funding from independent donors</a:t>
            </a:r>
          </a:p>
          <a:p>
            <a:endParaRPr lang="en-GB" dirty="0"/>
          </a:p>
          <a:p>
            <a:endParaRPr lang="en-GB" dirty="0"/>
          </a:p>
          <a:p>
            <a:pPr marL="0" indent="0">
              <a:buNone/>
            </a:pPr>
            <a:endParaRPr lang="en-GB" dirty="0"/>
          </a:p>
          <a:p>
            <a:r>
              <a:rPr lang="en-GB" dirty="0"/>
              <a:t>Mostly self-funded from income resultant from ecological consultancy.</a:t>
            </a:r>
          </a:p>
        </p:txBody>
      </p:sp>
      <p:pic>
        <p:nvPicPr>
          <p:cNvPr id="8" name="Picture 7">
            <a:extLst>
              <a:ext uri="{FF2B5EF4-FFF2-40B4-BE49-F238E27FC236}">
                <a16:creationId xmlns:a16="http://schemas.microsoft.com/office/drawing/2014/main" id="{122D4D9E-9C58-4293-847A-20D69CA6969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516216" y="1268760"/>
            <a:ext cx="1728192" cy="1178451"/>
          </a:xfrm>
          <a:prstGeom prst="rect">
            <a:avLst/>
          </a:prstGeom>
        </p:spPr>
      </p:pic>
      <p:pic>
        <p:nvPicPr>
          <p:cNvPr id="9" name="Picture 2" descr="C:\Users\Joshua\Pictures\NWRPI logo.jpg">
            <a:extLst>
              <a:ext uri="{FF2B5EF4-FFF2-40B4-BE49-F238E27FC236}">
                <a16:creationId xmlns:a16="http://schemas.microsoft.com/office/drawing/2014/main" id="{F8D784A5-634B-4139-8CB4-4B8EA75B7614}"/>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12" name="Picture 11">
            <a:extLst>
              <a:ext uri="{FF2B5EF4-FFF2-40B4-BE49-F238E27FC236}">
                <a16:creationId xmlns:a16="http://schemas.microsoft.com/office/drawing/2014/main" id="{DDC6F5CC-53B0-4305-BFB8-A4894F74289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86496" y="5313451"/>
            <a:ext cx="2266231" cy="1041312"/>
          </a:xfrm>
          <a:prstGeom prst="rect">
            <a:avLst/>
          </a:prstGeom>
        </p:spPr>
      </p:pic>
    </p:spTree>
    <p:extLst>
      <p:ext uri="{BB962C8B-B14F-4D97-AF65-F5344CB8AC3E}">
        <p14:creationId xmlns:p14="http://schemas.microsoft.com/office/powerpoint/2010/main" val="4103081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4951EB-51E7-4DD8-B939-DF534CC1B3E3}"/>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b="1" dirty="0"/>
              <a:t>Gardening?</a:t>
            </a:r>
          </a:p>
        </p:txBody>
      </p:sp>
      <p:sp>
        <p:nvSpPr>
          <p:cNvPr id="3" name="Content Placeholder 2"/>
          <p:cNvSpPr>
            <a:spLocks noGrp="1"/>
          </p:cNvSpPr>
          <p:nvPr>
            <p:ph idx="1"/>
          </p:nvPr>
        </p:nvSpPr>
        <p:spPr>
          <a:xfrm>
            <a:off x="457200" y="1600200"/>
            <a:ext cx="4978896" cy="4525963"/>
          </a:xfrm>
        </p:spPr>
        <p:txBody>
          <a:bodyPr>
            <a:normAutofit fontScale="92500" lnSpcReduction="10000"/>
          </a:bodyPr>
          <a:lstStyle/>
          <a:p>
            <a:r>
              <a:rPr lang="en-GB" dirty="0"/>
              <a:t>Justification for sampling and reintroduction is in accordance with IUCN &amp; JNCC guidelines and the BSBI best code of practice.</a:t>
            </a:r>
          </a:p>
          <a:p>
            <a:endParaRPr lang="en-GB" dirty="0"/>
          </a:p>
          <a:p>
            <a:r>
              <a:rPr lang="en-GB" dirty="0"/>
              <a:t>Receptor site selection is a well thought through process...many questions must to be posed...</a:t>
            </a:r>
          </a:p>
        </p:txBody>
      </p:sp>
      <p:pic>
        <p:nvPicPr>
          <p:cNvPr id="5" name="Picture 2" descr="C:\Users\Joshua\Pictures\NWRPI logo.jpg">
            <a:extLst>
              <a:ext uri="{FF2B5EF4-FFF2-40B4-BE49-F238E27FC236}">
                <a16:creationId xmlns:a16="http://schemas.microsoft.com/office/drawing/2014/main" id="{4CA05283-1C64-42F5-853A-04F6BB49CA57}"/>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7" name="Picture 6">
            <a:extLst>
              <a:ext uri="{FF2B5EF4-FFF2-40B4-BE49-F238E27FC236}">
                <a16:creationId xmlns:a16="http://schemas.microsoft.com/office/drawing/2014/main" id="{48FC4D1B-79C6-47F8-81F3-00D4184DE0A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50458" y="1560346"/>
            <a:ext cx="1628775" cy="1524000"/>
          </a:xfrm>
          <a:prstGeom prst="rect">
            <a:avLst/>
          </a:prstGeom>
        </p:spPr>
      </p:pic>
      <p:pic>
        <p:nvPicPr>
          <p:cNvPr id="9" name="Picture 8">
            <a:extLst>
              <a:ext uri="{FF2B5EF4-FFF2-40B4-BE49-F238E27FC236}">
                <a16:creationId xmlns:a16="http://schemas.microsoft.com/office/drawing/2014/main" id="{6E37C1BC-4E04-451C-B8C1-2599A2A6FDB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36096" y="3196996"/>
            <a:ext cx="2857500" cy="1247775"/>
          </a:xfrm>
          <a:prstGeom prst="rect">
            <a:avLst/>
          </a:prstGeom>
        </p:spPr>
      </p:pic>
      <p:pic>
        <p:nvPicPr>
          <p:cNvPr id="11" name="Picture 10">
            <a:extLst>
              <a:ext uri="{FF2B5EF4-FFF2-40B4-BE49-F238E27FC236}">
                <a16:creationId xmlns:a16="http://schemas.microsoft.com/office/drawing/2014/main" id="{07D1FCF8-A1B1-4215-A70F-4F089835571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50458" y="4581203"/>
            <a:ext cx="1544960" cy="15449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F50213-FE2F-4ED3-BE2F-CAF0F5378D80}"/>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b="1" dirty="0"/>
              <a:t>Gardening?</a:t>
            </a:r>
          </a:p>
        </p:txBody>
      </p:sp>
      <p:sp>
        <p:nvSpPr>
          <p:cNvPr id="3" name="Content Placeholder 2"/>
          <p:cNvSpPr>
            <a:spLocks noGrp="1"/>
          </p:cNvSpPr>
          <p:nvPr>
            <p:ph idx="1"/>
          </p:nvPr>
        </p:nvSpPr>
        <p:spPr/>
        <p:txBody>
          <a:bodyPr>
            <a:normAutofit/>
          </a:bodyPr>
          <a:lstStyle/>
          <a:p>
            <a:r>
              <a:rPr lang="en-GB" dirty="0"/>
              <a:t>Is a site within the former range of the target sp.?</a:t>
            </a:r>
          </a:p>
          <a:p>
            <a:r>
              <a:rPr lang="en-GB" dirty="0"/>
              <a:t>Are the factors that lead to the sp. extinction no longer applicable?</a:t>
            </a:r>
          </a:p>
          <a:p>
            <a:r>
              <a:rPr lang="en-GB" dirty="0"/>
              <a:t>Is the site sustainably managed?</a:t>
            </a:r>
          </a:p>
          <a:p>
            <a:pPr>
              <a:buNone/>
            </a:pPr>
            <a:endParaRPr lang="en-GB" dirty="0"/>
          </a:p>
          <a:p>
            <a:r>
              <a:rPr lang="en-GB" dirty="0"/>
              <a:t>NVC survey data to determine </a:t>
            </a:r>
          </a:p>
          <a:p>
            <a:pPr marL="0" indent="0">
              <a:buNone/>
            </a:pPr>
            <a:r>
              <a:rPr lang="en-GB" dirty="0"/>
              <a:t>    existing site botanical assemblage/s</a:t>
            </a:r>
          </a:p>
        </p:txBody>
      </p:sp>
      <p:pic>
        <p:nvPicPr>
          <p:cNvPr id="5" name="Picture 2" descr="C:\Users\Joshua\Pictures\NWRPI logo.jpg">
            <a:extLst>
              <a:ext uri="{FF2B5EF4-FFF2-40B4-BE49-F238E27FC236}">
                <a16:creationId xmlns:a16="http://schemas.microsoft.com/office/drawing/2014/main" id="{A987238B-9BCF-4B80-B3B9-3228D06E6407}"/>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7" name="Picture 6">
            <a:extLst>
              <a:ext uri="{FF2B5EF4-FFF2-40B4-BE49-F238E27FC236}">
                <a16:creationId xmlns:a16="http://schemas.microsoft.com/office/drawing/2014/main" id="{3E5EE3A9-8DA9-47FC-BD96-2352BF93DE6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03450" y="4322135"/>
            <a:ext cx="1734957" cy="226122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64BFD7-1B76-4BFB-88CE-B5BB71BE5DFB}"/>
              </a:ext>
            </a:extLst>
          </p:cNvPr>
          <p:cNvSpPr/>
          <p:nvPr/>
        </p:nvSpPr>
        <p:spPr>
          <a:xfrm>
            <a:off x="323528" y="274638"/>
            <a:ext cx="8496944" cy="6308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b="1" dirty="0"/>
              <a:t>Protocol</a:t>
            </a:r>
          </a:p>
        </p:txBody>
      </p:sp>
      <p:sp>
        <p:nvSpPr>
          <p:cNvPr id="3" name="Content Placeholder 2"/>
          <p:cNvSpPr>
            <a:spLocks noGrp="1"/>
          </p:cNvSpPr>
          <p:nvPr>
            <p:ph idx="1"/>
          </p:nvPr>
        </p:nvSpPr>
        <p:spPr>
          <a:xfrm>
            <a:off x="457200" y="1600201"/>
            <a:ext cx="8229600" cy="4205063"/>
          </a:xfrm>
        </p:spPr>
        <p:txBody>
          <a:bodyPr>
            <a:normAutofit/>
          </a:bodyPr>
          <a:lstStyle/>
          <a:p>
            <a:pPr>
              <a:buNone/>
            </a:pPr>
            <a:r>
              <a:rPr lang="en-GB" dirty="0"/>
              <a:t>   </a:t>
            </a:r>
            <a:r>
              <a:rPr lang="en-GB" sz="3800" dirty="0"/>
              <a:t>To view an overview of the protocol adhered to during sampling/reintroduction, see </a:t>
            </a:r>
            <a:r>
              <a:rPr lang="en-GB" sz="3800" b="1" dirty="0">
                <a:hlinkClick r:id="rId2"/>
              </a:rPr>
              <a:t>www.nwrpi.weebly.com</a:t>
            </a:r>
            <a:r>
              <a:rPr lang="en-GB" sz="3800" dirty="0"/>
              <a:t> for more details.</a:t>
            </a:r>
          </a:p>
        </p:txBody>
      </p:sp>
      <p:pic>
        <p:nvPicPr>
          <p:cNvPr id="5" name="Picture 2" descr="C:\Users\Joshua\Pictures\NWRPI logo.jpg">
            <a:extLst>
              <a:ext uri="{FF2B5EF4-FFF2-40B4-BE49-F238E27FC236}">
                <a16:creationId xmlns:a16="http://schemas.microsoft.com/office/drawing/2014/main" id="{93D0FCF7-CD79-4D0C-A6D8-83CBE897D6C4}"/>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B93F74-962E-4BFA-940A-02F7CE1E8E2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BE31E5C2-F9EC-4C49-A9FB-EFD966D7E6D1}"/>
              </a:ext>
            </a:extLst>
          </p:cNvPr>
          <p:cNvSpPr>
            <a:spLocks noGrp="1"/>
          </p:cNvSpPr>
          <p:nvPr>
            <p:ph type="title"/>
          </p:nvPr>
        </p:nvSpPr>
        <p:spPr>
          <a:xfrm>
            <a:off x="1475656" y="274638"/>
            <a:ext cx="7211144" cy="1143000"/>
          </a:xfrm>
        </p:spPr>
        <p:txBody>
          <a:bodyPr/>
          <a:lstStyle/>
          <a:p>
            <a:r>
              <a:rPr lang="en-GB" b="1" dirty="0"/>
              <a:t>Case Study: Risley Moss SSSI</a:t>
            </a:r>
          </a:p>
        </p:txBody>
      </p:sp>
      <p:sp>
        <p:nvSpPr>
          <p:cNvPr id="3" name="Content Placeholder 2">
            <a:extLst>
              <a:ext uri="{FF2B5EF4-FFF2-40B4-BE49-F238E27FC236}">
                <a16:creationId xmlns:a16="http://schemas.microsoft.com/office/drawing/2014/main" id="{10A3220F-7375-4395-A951-6D0A42FCC5EC}"/>
              </a:ext>
            </a:extLst>
          </p:cNvPr>
          <p:cNvSpPr>
            <a:spLocks noGrp="1"/>
          </p:cNvSpPr>
          <p:nvPr>
            <p:ph idx="1"/>
          </p:nvPr>
        </p:nvSpPr>
        <p:spPr/>
        <p:txBody>
          <a:bodyPr>
            <a:normAutofit/>
          </a:bodyPr>
          <a:lstStyle/>
          <a:p>
            <a:endParaRPr lang="en-GB" dirty="0"/>
          </a:p>
          <a:p>
            <a:endParaRPr lang="en-GB" dirty="0"/>
          </a:p>
          <a:p>
            <a:endParaRPr lang="en-GB" dirty="0"/>
          </a:p>
          <a:p>
            <a:endParaRPr lang="en-GB" dirty="0"/>
          </a:p>
        </p:txBody>
      </p:sp>
      <p:pic>
        <p:nvPicPr>
          <p:cNvPr id="5" name="Picture 2" descr="C:\Users\Joshua\Pictures\NWRPI logo.jpg">
            <a:extLst>
              <a:ext uri="{FF2B5EF4-FFF2-40B4-BE49-F238E27FC236}">
                <a16:creationId xmlns:a16="http://schemas.microsoft.com/office/drawing/2014/main" id="{34263DCB-8BC1-4440-A670-530D48531483}"/>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6" name="Picture 5">
            <a:extLst>
              <a:ext uri="{FF2B5EF4-FFF2-40B4-BE49-F238E27FC236}">
                <a16:creationId xmlns:a16="http://schemas.microsoft.com/office/drawing/2014/main" id="{8AFF5258-2120-423D-AA3C-9194E30D697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3568" y="2080794"/>
            <a:ext cx="4536504" cy="3735944"/>
          </a:xfrm>
          <a:prstGeom prst="rect">
            <a:avLst/>
          </a:prstGeom>
          <a:ln>
            <a:solidFill>
              <a:schemeClr val="tx1"/>
            </a:solidFill>
          </a:ln>
        </p:spPr>
      </p:pic>
      <p:sp>
        <p:nvSpPr>
          <p:cNvPr id="7" name="TextBox 6">
            <a:extLst>
              <a:ext uri="{FF2B5EF4-FFF2-40B4-BE49-F238E27FC236}">
                <a16:creationId xmlns:a16="http://schemas.microsoft.com/office/drawing/2014/main" id="{1DBF580D-D822-455B-A395-45BBDA2CEDC4}"/>
              </a:ext>
            </a:extLst>
          </p:cNvPr>
          <p:cNvSpPr txBox="1"/>
          <p:nvPr/>
        </p:nvSpPr>
        <p:spPr>
          <a:xfrm>
            <a:off x="5436096" y="2080794"/>
            <a:ext cx="3250704" cy="3785652"/>
          </a:xfrm>
          <a:prstGeom prst="rect">
            <a:avLst/>
          </a:prstGeom>
          <a:noFill/>
        </p:spPr>
        <p:txBody>
          <a:bodyPr wrap="square" rtlCol="0">
            <a:spAutoFit/>
          </a:bodyPr>
          <a:lstStyle/>
          <a:p>
            <a:pPr marL="285750" indent="-285750">
              <a:buFont typeface="Arial" panose="020B0604020202020204" pitchFamily="34" charset="0"/>
              <a:buChar char="•"/>
            </a:pPr>
            <a:r>
              <a:rPr lang="en-GB" sz="1500" dirty="0"/>
              <a:t>Restoration works began in the 1980’s from a dry, drained peatland.</a:t>
            </a:r>
          </a:p>
          <a:p>
            <a:pPr marL="285750" indent="-285750">
              <a:buFont typeface="Arial" panose="020B0604020202020204" pitchFamily="34" charset="0"/>
              <a:buChar char="•"/>
            </a:pPr>
            <a:endParaRPr lang="en-GB" sz="1500" dirty="0"/>
          </a:p>
          <a:p>
            <a:pPr marL="285750" indent="-285750">
              <a:buFont typeface="Arial" panose="020B0604020202020204" pitchFamily="34" charset="0"/>
              <a:buChar char="•"/>
            </a:pPr>
            <a:r>
              <a:rPr lang="en-GB" sz="1500" dirty="0"/>
              <a:t>Following re-wetting, Sphagnum mosses began to recolonise including species indicative of good quality peatlands such as </a:t>
            </a:r>
            <a:r>
              <a:rPr lang="en-GB" sz="1500" i="1" dirty="0"/>
              <a:t>S. papillosum</a:t>
            </a:r>
            <a:r>
              <a:rPr lang="en-GB" sz="1500" dirty="0"/>
              <a:t> and </a:t>
            </a:r>
            <a:r>
              <a:rPr lang="en-GB" sz="1500" i="1" dirty="0"/>
              <a:t>S. </a:t>
            </a:r>
            <a:r>
              <a:rPr lang="en-GB" sz="1500" i="1" dirty="0" err="1"/>
              <a:t>magellanicum</a:t>
            </a:r>
            <a:r>
              <a:rPr lang="en-GB" sz="1500" i="1" dirty="0"/>
              <a:t>.</a:t>
            </a:r>
          </a:p>
          <a:p>
            <a:pPr marL="285750" indent="-285750">
              <a:buFont typeface="Arial" panose="020B0604020202020204" pitchFamily="34" charset="0"/>
              <a:buChar char="•"/>
            </a:pPr>
            <a:endParaRPr lang="en-GB" sz="1500" dirty="0"/>
          </a:p>
          <a:p>
            <a:pPr marL="285750" indent="-285750">
              <a:buFont typeface="Arial" panose="020B0604020202020204" pitchFamily="34" charset="0"/>
              <a:buChar char="•"/>
            </a:pPr>
            <a:r>
              <a:rPr lang="en-GB" sz="1500" dirty="0"/>
              <a:t>Largest expanse of raised mossland determined to be in ‘favourable’ condition. </a:t>
            </a:r>
          </a:p>
          <a:p>
            <a:pPr marL="285750" indent="-285750">
              <a:buFont typeface="Arial" panose="020B0604020202020204" pitchFamily="34" charset="0"/>
              <a:buChar char="•"/>
            </a:pPr>
            <a:endParaRPr lang="en-GB" sz="1500" dirty="0"/>
          </a:p>
          <a:p>
            <a:pPr marL="285750" indent="-285750">
              <a:buFont typeface="Arial" panose="020B0604020202020204" pitchFamily="34" charset="0"/>
              <a:buChar char="•"/>
            </a:pPr>
            <a:r>
              <a:rPr lang="en-GB" sz="1500" dirty="0"/>
              <a:t>Historic records of a myriad of mossland specialists.</a:t>
            </a:r>
          </a:p>
        </p:txBody>
      </p:sp>
    </p:spTree>
    <p:extLst>
      <p:ext uri="{BB962C8B-B14F-4D97-AF65-F5344CB8AC3E}">
        <p14:creationId xmlns:p14="http://schemas.microsoft.com/office/powerpoint/2010/main" val="3833981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017D0E-57D2-4B8A-B263-FA4B8E92652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B9407F5C-0EC8-47EF-87EE-AE2CCDCFAB5C}"/>
              </a:ext>
            </a:extLst>
          </p:cNvPr>
          <p:cNvSpPr>
            <a:spLocks noGrp="1"/>
          </p:cNvSpPr>
          <p:nvPr>
            <p:ph type="title"/>
          </p:nvPr>
        </p:nvSpPr>
        <p:spPr>
          <a:xfrm>
            <a:off x="1475656" y="274638"/>
            <a:ext cx="7211144" cy="1143000"/>
          </a:xfrm>
        </p:spPr>
        <p:txBody>
          <a:bodyPr/>
          <a:lstStyle/>
          <a:p>
            <a:r>
              <a:rPr lang="en-GB" b="1" dirty="0"/>
              <a:t>Case Study: Risley Moss SSSI</a:t>
            </a:r>
            <a:endParaRPr lang="en-GB" dirty="0"/>
          </a:p>
        </p:txBody>
      </p:sp>
      <p:sp>
        <p:nvSpPr>
          <p:cNvPr id="3" name="Content Placeholder 2">
            <a:extLst>
              <a:ext uri="{FF2B5EF4-FFF2-40B4-BE49-F238E27FC236}">
                <a16:creationId xmlns:a16="http://schemas.microsoft.com/office/drawing/2014/main" id="{9E86FCFA-3687-45C0-B3FF-0FB2842F392D}"/>
              </a:ext>
            </a:extLst>
          </p:cNvPr>
          <p:cNvSpPr>
            <a:spLocks noGrp="1"/>
          </p:cNvSpPr>
          <p:nvPr>
            <p:ph idx="1"/>
          </p:nvPr>
        </p:nvSpPr>
        <p:spPr>
          <a:xfrm>
            <a:off x="457200" y="1600200"/>
            <a:ext cx="8229600" cy="4525963"/>
          </a:xfrm>
        </p:spPr>
        <p:txBody>
          <a:bodyPr/>
          <a:lstStyle/>
          <a:p>
            <a:pPr marL="0" indent="0">
              <a:buNone/>
            </a:pPr>
            <a:r>
              <a:rPr lang="en-GB" u="sng" dirty="0"/>
              <a:t>Suitability Assessment using the NVC</a:t>
            </a:r>
          </a:p>
          <a:p>
            <a:r>
              <a:rPr lang="en-GB" dirty="0"/>
              <a:t>Two broad communities identified amidst the areas of best-restored mossland:</a:t>
            </a:r>
          </a:p>
          <a:p>
            <a:r>
              <a:rPr lang="en-GB" sz="2500" b="1" dirty="0"/>
              <a:t>M2:</a:t>
            </a:r>
            <a:r>
              <a:rPr lang="en-GB" sz="2500" dirty="0"/>
              <a:t>  </a:t>
            </a:r>
            <a:r>
              <a:rPr lang="en-GB" sz="2500" i="1" dirty="0"/>
              <a:t>Sphagnum cuspidatum</a:t>
            </a:r>
            <a:r>
              <a:rPr lang="en-GB" sz="2500" dirty="0"/>
              <a:t>/</a:t>
            </a:r>
            <a:r>
              <a:rPr lang="en-GB" sz="2500" i="1" dirty="0" err="1"/>
              <a:t>fallax</a:t>
            </a:r>
            <a:r>
              <a:rPr lang="en-GB" sz="2500" dirty="0"/>
              <a:t> bog pool</a:t>
            </a:r>
          </a:p>
          <a:p>
            <a:r>
              <a:rPr lang="en-GB" sz="2500" b="1" dirty="0"/>
              <a:t>M18:</a:t>
            </a:r>
            <a:r>
              <a:rPr lang="en-GB" sz="2500" dirty="0"/>
              <a:t> </a:t>
            </a:r>
            <a:r>
              <a:rPr lang="en-GB" sz="2500" i="1" dirty="0"/>
              <a:t>Erica tetralix</a:t>
            </a:r>
            <a:r>
              <a:rPr lang="en-GB" sz="2500" dirty="0"/>
              <a:t>-</a:t>
            </a:r>
            <a:r>
              <a:rPr lang="en-GB" sz="2500" i="1" dirty="0"/>
              <a:t>Sphagnum papillosum </a:t>
            </a:r>
            <a:r>
              <a:rPr lang="en-GB" sz="2500" dirty="0"/>
              <a:t>raised mire</a:t>
            </a:r>
          </a:p>
        </p:txBody>
      </p:sp>
      <p:pic>
        <p:nvPicPr>
          <p:cNvPr id="5" name="Picture 2" descr="C:\Users\Joshua\Pictures\NWRPI logo.jpg">
            <a:extLst>
              <a:ext uri="{FF2B5EF4-FFF2-40B4-BE49-F238E27FC236}">
                <a16:creationId xmlns:a16="http://schemas.microsoft.com/office/drawing/2014/main" id="{9813B6AC-FE6B-4BCE-856F-39CB06851B3E}"/>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7" name="Picture 6">
            <a:extLst>
              <a:ext uri="{FF2B5EF4-FFF2-40B4-BE49-F238E27FC236}">
                <a16:creationId xmlns:a16="http://schemas.microsoft.com/office/drawing/2014/main" id="{8ACDB774-3F85-4EE6-8961-D3837277D86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215963" y="4524264"/>
            <a:ext cx="4712072" cy="2057559"/>
          </a:xfrm>
          <a:prstGeom prst="rect">
            <a:avLst/>
          </a:prstGeom>
          <a:ln>
            <a:solidFill>
              <a:schemeClr val="tx1"/>
            </a:solidFill>
          </a:ln>
        </p:spPr>
      </p:pic>
    </p:spTree>
    <p:extLst>
      <p:ext uri="{BB962C8B-B14F-4D97-AF65-F5344CB8AC3E}">
        <p14:creationId xmlns:p14="http://schemas.microsoft.com/office/powerpoint/2010/main" val="2730193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DE2571-BFA1-4ED8-B852-3B0917E28B5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223EEC81-4E75-440F-A5C1-C541DB5E734B}"/>
              </a:ext>
            </a:extLst>
          </p:cNvPr>
          <p:cNvSpPr>
            <a:spLocks noGrp="1"/>
          </p:cNvSpPr>
          <p:nvPr>
            <p:ph type="title"/>
          </p:nvPr>
        </p:nvSpPr>
        <p:spPr>
          <a:xfrm>
            <a:off x="1475656" y="274638"/>
            <a:ext cx="7211144" cy="1143000"/>
          </a:xfrm>
        </p:spPr>
        <p:txBody>
          <a:bodyPr/>
          <a:lstStyle/>
          <a:p>
            <a:r>
              <a:rPr lang="en-GB" b="1" dirty="0"/>
              <a:t>Case Study: Risley Moss SSSI</a:t>
            </a:r>
            <a:endParaRPr lang="en-GB" dirty="0"/>
          </a:p>
        </p:txBody>
      </p:sp>
      <p:pic>
        <p:nvPicPr>
          <p:cNvPr id="7" name="Content Placeholder 6">
            <a:extLst>
              <a:ext uri="{FF2B5EF4-FFF2-40B4-BE49-F238E27FC236}">
                <a16:creationId xmlns:a16="http://schemas.microsoft.com/office/drawing/2014/main" id="{6C03F62E-41A5-4D73-AEE3-DF52317FC586}"/>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11560" y="2348880"/>
            <a:ext cx="3625453" cy="2576662"/>
          </a:xfrm>
        </p:spPr>
      </p:pic>
      <p:pic>
        <p:nvPicPr>
          <p:cNvPr id="5" name="Picture 2" descr="C:\Users\Joshua\Pictures\NWRPI logo.jpg">
            <a:extLst>
              <a:ext uri="{FF2B5EF4-FFF2-40B4-BE49-F238E27FC236}">
                <a16:creationId xmlns:a16="http://schemas.microsoft.com/office/drawing/2014/main" id="{1E1B8347-C026-4F7E-8ABC-DDFD84F8C093}"/>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
        <p:nvSpPr>
          <p:cNvPr id="8" name="TextBox 7">
            <a:extLst>
              <a:ext uri="{FF2B5EF4-FFF2-40B4-BE49-F238E27FC236}">
                <a16:creationId xmlns:a16="http://schemas.microsoft.com/office/drawing/2014/main" id="{E12F0275-6AC4-46DC-BCAD-E32420281D63}"/>
              </a:ext>
            </a:extLst>
          </p:cNvPr>
          <p:cNvSpPr txBox="1"/>
          <p:nvPr/>
        </p:nvSpPr>
        <p:spPr>
          <a:xfrm>
            <a:off x="611559" y="4925542"/>
            <a:ext cx="3625453" cy="369332"/>
          </a:xfrm>
          <a:prstGeom prst="rect">
            <a:avLst/>
          </a:prstGeom>
          <a:noFill/>
        </p:spPr>
        <p:txBody>
          <a:bodyPr wrap="square" rtlCol="0">
            <a:spAutoFit/>
          </a:bodyPr>
          <a:lstStyle/>
          <a:p>
            <a:pPr algn="ctr"/>
            <a:r>
              <a:rPr lang="en-GB" b="1" dirty="0"/>
              <a:t>M2 </a:t>
            </a:r>
            <a:r>
              <a:rPr lang="en-GB" dirty="0"/>
              <a:t>Bog Pool</a:t>
            </a:r>
          </a:p>
        </p:txBody>
      </p:sp>
      <p:pic>
        <p:nvPicPr>
          <p:cNvPr id="9" name="Picture 8">
            <a:extLst>
              <a:ext uri="{FF2B5EF4-FFF2-40B4-BE49-F238E27FC236}">
                <a16:creationId xmlns:a16="http://schemas.microsoft.com/office/drawing/2014/main" id="{A6233BCA-DF42-4A40-93A9-B024539E685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843529" y="2363909"/>
            <a:ext cx="3383428" cy="2561633"/>
          </a:xfrm>
          <a:prstGeom prst="rect">
            <a:avLst/>
          </a:prstGeom>
        </p:spPr>
      </p:pic>
      <p:sp>
        <p:nvSpPr>
          <p:cNvPr id="10" name="TextBox 9">
            <a:extLst>
              <a:ext uri="{FF2B5EF4-FFF2-40B4-BE49-F238E27FC236}">
                <a16:creationId xmlns:a16="http://schemas.microsoft.com/office/drawing/2014/main" id="{D750773F-EBEF-4CB0-8492-571D9CBE4B06}"/>
              </a:ext>
            </a:extLst>
          </p:cNvPr>
          <p:cNvSpPr txBox="1"/>
          <p:nvPr/>
        </p:nvSpPr>
        <p:spPr>
          <a:xfrm>
            <a:off x="4843529" y="4938740"/>
            <a:ext cx="3383428" cy="369332"/>
          </a:xfrm>
          <a:prstGeom prst="rect">
            <a:avLst/>
          </a:prstGeom>
          <a:noFill/>
        </p:spPr>
        <p:txBody>
          <a:bodyPr wrap="square" rtlCol="0">
            <a:spAutoFit/>
          </a:bodyPr>
          <a:lstStyle/>
          <a:p>
            <a:pPr algn="ctr"/>
            <a:r>
              <a:rPr lang="en-GB" b="1" dirty="0"/>
              <a:t>M18 </a:t>
            </a:r>
            <a:r>
              <a:rPr lang="en-GB" dirty="0"/>
              <a:t>Raised Bog</a:t>
            </a:r>
          </a:p>
        </p:txBody>
      </p:sp>
    </p:spTree>
    <p:extLst>
      <p:ext uri="{BB962C8B-B14F-4D97-AF65-F5344CB8AC3E}">
        <p14:creationId xmlns:p14="http://schemas.microsoft.com/office/powerpoint/2010/main" val="1446530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3C97D6-D20C-4ED0-985D-FA24BA3706E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E2BE859E-7DCB-4D48-97B2-77BE0C0010F9}"/>
              </a:ext>
            </a:extLst>
          </p:cNvPr>
          <p:cNvSpPr>
            <a:spLocks noGrp="1"/>
          </p:cNvSpPr>
          <p:nvPr>
            <p:ph type="title"/>
          </p:nvPr>
        </p:nvSpPr>
        <p:spPr/>
        <p:txBody>
          <a:bodyPr/>
          <a:lstStyle/>
          <a:p>
            <a:endParaRPr lang="en-GB"/>
          </a:p>
        </p:txBody>
      </p:sp>
      <p:pic>
        <p:nvPicPr>
          <p:cNvPr id="7" name="Content Placeholder 6">
            <a:extLst>
              <a:ext uri="{FF2B5EF4-FFF2-40B4-BE49-F238E27FC236}">
                <a16:creationId xmlns:a16="http://schemas.microsoft.com/office/drawing/2014/main" id="{D997602A-FD63-42A1-B3CC-C0777B9B6875}"/>
              </a:ext>
            </a:extLst>
          </p:cNvPr>
          <p:cNvPicPr>
            <a:picLocks noGrp="1" noChangeAspect="1"/>
          </p:cNvPicPr>
          <p:nvPr>
            <p:ph idx="1"/>
          </p:nvPr>
        </p:nvPicPr>
        <p:blipFill rotWithShape="1">
          <a:blip r:embed="rId4" cstate="print">
            <a:extLst>
              <a:ext uri="{28A0092B-C50C-407E-A947-70E740481C1C}">
                <a14:useLocalDpi xmlns:a14="http://schemas.microsoft.com/office/drawing/2010/main"/>
              </a:ext>
            </a:extLst>
          </a:blip>
          <a:srcRect/>
          <a:stretch/>
        </p:blipFill>
        <p:spPr>
          <a:xfrm>
            <a:off x="1002529" y="1268760"/>
            <a:ext cx="7069664" cy="3240360"/>
          </a:xfrm>
        </p:spPr>
      </p:pic>
      <p:sp>
        <p:nvSpPr>
          <p:cNvPr id="8" name="Rectangle 7">
            <a:extLst>
              <a:ext uri="{FF2B5EF4-FFF2-40B4-BE49-F238E27FC236}">
                <a16:creationId xmlns:a16="http://schemas.microsoft.com/office/drawing/2014/main" id="{816C3022-6186-4AAF-9C1B-8D8C3C233206}"/>
              </a:ext>
            </a:extLst>
          </p:cNvPr>
          <p:cNvSpPr/>
          <p:nvPr/>
        </p:nvSpPr>
        <p:spPr>
          <a:xfrm>
            <a:off x="1187624" y="4077072"/>
            <a:ext cx="1584176" cy="216024"/>
          </a:xfrm>
          <a:prstGeom prst="rect">
            <a:avLst/>
          </a:prstGeom>
          <a:solidFill>
            <a:srgbClr val="FF0000">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F1683C7-6812-46D1-88D8-CFF0B78BECD6}"/>
              </a:ext>
            </a:extLst>
          </p:cNvPr>
          <p:cNvSpPr/>
          <p:nvPr/>
        </p:nvSpPr>
        <p:spPr>
          <a:xfrm>
            <a:off x="1187624" y="3717032"/>
            <a:ext cx="1584176" cy="216024"/>
          </a:xfrm>
          <a:prstGeom prst="rect">
            <a:avLst/>
          </a:prstGeom>
          <a:solidFill>
            <a:srgbClr val="FF0000">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BA00A84-95CA-4706-9BD3-8475C4D28343}"/>
              </a:ext>
            </a:extLst>
          </p:cNvPr>
          <p:cNvSpPr/>
          <p:nvPr/>
        </p:nvSpPr>
        <p:spPr>
          <a:xfrm>
            <a:off x="1187624" y="3320987"/>
            <a:ext cx="1584176" cy="216024"/>
          </a:xfrm>
          <a:prstGeom prst="rect">
            <a:avLst/>
          </a:prstGeom>
          <a:solidFill>
            <a:srgbClr val="FF0000">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9E3E7B4D-F624-4AC2-933C-6BBEC824DD73}"/>
              </a:ext>
            </a:extLst>
          </p:cNvPr>
          <p:cNvSpPr/>
          <p:nvPr/>
        </p:nvSpPr>
        <p:spPr>
          <a:xfrm>
            <a:off x="1187624" y="2931939"/>
            <a:ext cx="1584176" cy="245032"/>
          </a:xfrm>
          <a:prstGeom prst="rect">
            <a:avLst/>
          </a:prstGeom>
          <a:solidFill>
            <a:srgbClr val="FF0000">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4984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9C9B95-B0BD-4CE1-AF60-AFDAF4F0C22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82B7FF6D-95D5-47F2-9005-095DE883F89B}"/>
              </a:ext>
            </a:extLst>
          </p:cNvPr>
          <p:cNvSpPr>
            <a:spLocks noGrp="1"/>
          </p:cNvSpPr>
          <p:nvPr>
            <p:ph type="title"/>
          </p:nvPr>
        </p:nvSpPr>
        <p:spPr/>
        <p:txBody>
          <a:bodyPr/>
          <a:lstStyle/>
          <a:p>
            <a:endParaRPr lang="en-GB"/>
          </a:p>
        </p:txBody>
      </p:sp>
      <p:pic>
        <p:nvPicPr>
          <p:cNvPr id="6" name="Content Placeholder 5">
            <a:extLst>
              <a:ext uri="{FF2B5EF4-FFF2-40B4-BE49-F238E27FC236}">
                <a16:creationId xmlns:a16="http://schemas.microsoft.com/office/drawing/2014/main" id="{B68E108A-2E1A-4238-B13D-4475EB48534C}"/>
              </a:ext>
            </a:extLst>
          </p:cNvPr>
          <p:cNvPicPr>
            <a:picLocks noGrp="1" noChangeAspect="1"/>
          </p:cNvPicPr>
          <p:nvPr>
            <p:ph idx="1"/>
          </p:nvPr>
        </p:nvPicPr>
        <p:blipFill rotWithShape="1">
          <a:blip r:embed="rId4" cstate="print">
            <a:extLst>
              <a:ext uri="{28A0092B-C50C-407E-A947-70E740481C1C}">
                <a14:useLocalDpi xmlns:a14="http://schemas.microsoft.com/office/drawing/2010/main"/>
              </a:ext>
            </a:extLst>
          </a:blip>
          <a:srcRect/>
          <a:stretch/>
        </p:blipFill>
        <p:spPr>
          <a:xfrm>
            <a:off x="837891" y="846138"/>
            <a:ext cx="7334509" cy="4752528"/>
          </a:xfrm>
        </p:spPr>
      </p:pic>
      <p:sp>
        <p:nvSpPr>
          <p:cNvPr id="7" name="Rectangle 6">
            <a:extLst>
              <a:ext uri="{FF2B5EF4-FFF2-40B4-BE49-F238E27FC236}">
                <a16:creationId xmlns:a16="http://schemas.microsoft.com/office/drawing/2014/main" id="{F3602902-945E-4659-B43E-73F4E7E14F3A}"/>
              </a:ext>
            </a:extLst>
          </p:cNvPr>
          <p:cNvSpPr/>
          <p:nvPr/>
        </p:nvSpPr>
        <p:spPr>
          <a:xfrm>
            <a:off x="1115616" y="4941168"/>
            <a:ext cx="1584176" cy="648072"/>
          </a:xfrm>
          <a:prstGeom prst="rect">
            <a:avLst/>
          </a:prstGeom>
          <a:solidFill>
            <a:srgbClr val="FF0000">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0AFCD3A-244F-44E8-896D-176C5BAFB866}"/>
              </a:ext>
            </a:extLst>
          </p:cNvPr>
          <p:cNvSpPr/>
          <p:nvPr/>
        </p:nvSpPr>
        <p:spPr>
          <a:xfrm>
            <a:off x="1128900" y="4221088"/>
            <a:ext cx="1584176" cy="216024"/>
          </a:xfrm>
          <a:prstGeom prst="rect">
            <a:avLst/>
          </a:prstGeom>
          <a:solidFill>
            <a:srgbClr val="FF0000">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03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0C7C08-F27A-423C-9451-2715DF9BA7B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E320C596-C9FA-4AE5-936B-9DA981982186}"/>
              </a:ext>
            </a:extLst>
          </p:cNvPr>
          <p:cNvSpPr>
            <a:spLocks noGrp="1"/>
          </p:cNvSpPr>
          <p:nvPr>
            <p:ph type="title"/>
          </p:nvPr>
        </p:nvSpPr>
        <p:spPr>
          <a:xfrm>
            <a:off x="1475656" y="274638"/>
            <a:ext cx="7211144" cy="1143000"/>
          </a:xfrm>
        </p:spPr>
        <p:txBody>
          <a:bodyPr/>
          <a:lstStyle/>
          <a:p>
            <a:r>
              <a:rPr lang="en-GB" b="1" dirty="0"/>
              <a:t>Case Study: Risley Moss SSSI</a:t>
            </a:r>
            <a:endParaRPr lang="en-GB" dirty="0"/>
          </a:p>
        </p:txBody>
      </p:sp>
      <p:sp>
        <p:nvSpPr>
          <p:cNvPr id="3" name="Content Placeholder 2">
            <a:extLst>
              <a:ext uri="{FF2B5EF4-FFF2-40B4-BE49-F238E27FC236}">
                <a16:creationId xmlns:a16="http://schemas.microsoft.com/office/drawing/2014/main" id="{2654EAD4-E4C5-494A-8413-EF797B0A9A0B}"/>
              </a:ext>
            </a:extLst>
          </p:cNvPr>
          <p:cNvSpPr>
            <a:spLocks noGrp="1"/>
          </p:cNvSpPr>
          <p:nvPr>
            <p:ph idx="1"/>
          </p:nvPr>
        </p:nvSpPr>
        <p:spPr/>
        <p:txBody>
          <a:bodyPr/>
          <a:lstStyle/>
          <a:p>
            <a:pPr marL="0" indent="0">
              <a:buNone/>
            </a:pPr>
            <a:r>
              <a:rPr lang="en-GB" u="sng" dirty="0"/>
              <a:t>Limitations</a:t>
            </a:r>
          </a:p>
          <a:p>
            <a:r>
              <a:rPr lang="en-GB" dirty="0"/>
              <a:t>Not all target species are listed associates of broad mire communities.</a:t>
            </a:r>
          </a:p>
          <a:p>
            <a:endParaRPr lang="en-GB" dirty="0"/>
          </a:p>
          <a:p>
            <a:r>
              <a:rPr lang="en-GB" dirty="0"/>
              <a:t>Data on common associates of particular species and reference to a species ecological niche are also considerations in suitability assessment.</a:t>
            </a:r>
          </a:p>
        </p:txBody>
      </p:sp>
      <p:pic>
        <p:nvPicPr>
          <p:cNvPr id="5" name="Picture 2" descr="C:\Users\Joshua\Pictures\NWRPI logo.jpg">
            <a:extLst>
              <a:ext uri="{FF2B5EF4-FFF2-40B4-BE49-F238E27FC236}">
                <a16:creationId xmlns:a16="http://schemas.microsoft.com/office/drawing/2014/main" id="{F06D90E4-F0B6-4BC7-A929-7065ECD8A47F}"/>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extLst>
      <p:ext uri="{BB962C8B-B14F-4D97-AF65-F5344CB8AC3E}">
        <p14:creationId xmlns:p14="http://schemas.microsoft.com/office/powerpoint/2010/main" val="418206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76DDD2-83D8-4169-919F-2C9D4FD2F27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6BBC0027-13F3-4063-A563-BD809C97B780}"/>
              </a:ext>
            </a:extLst>
          </p:cNvPr>
          <p:cNvSpPr>
            <a:spLocks noGrp="1"/>
          </p:cNvSpPr>
          <p:nvPr>
            <p:ph type="title"/>
          </p:nvPr>
        </p:nvSpPr>
        <p:spPr>
          <a:xfrm>
            <a:off x="1488658" y="274638"/>
            <a:ext cx="7198142" cy="1143000"/>
          </a:xfrm>
        </p:spPr>
        <p:txBody>
          <a:bodyPr/>
          <a:lstStyle/>
          <a:p>
            <a:r>
              <a:rPr lang="en-GB" b="1" dirty="0">
                <a:solidFill>
                  <a:prstClr val="black"/>
                </a:solidFill>
              </a:rPr>
              <a:t>Case Study: Risley Moss SSSI</a:t>
            </a:r>
            <a:endParaRPr lang="en-GB" dirty="0"/>
          </a:p>
        </p:txBody>
      </p:sp>
      <p:sp>
        <p:nvSpPr>
          <p:cNvPr id="3" name="Content Placeholder 2">
            <a:extLst>
              <a:ext uri="{FF2B5EF4-FFF2-40B4-BE49-F238E27FC236}">
                <a16:creationId xmlns:a16="http://schemas.microsoft.com/office/drawing/2014/main" id="{8D5161CE-B44F-4A57-9B99-8605BAA14AE4}"/>
              </a:ext>
            </a:extLst>
          </p:cNvPr>
          <p:cNvSpPr>
            <a:spLocks noGrp="1"/>
          </p:cNvSpPr>
          <p:nvPr>
            <p:ph idx="1"/>
          </p:nvPr>
        </p:nvSpPr>
        <p:spPr/>
        <p:txBody>
          <a:bodyPr/>
          <a:lstStyle/>
          <a:p>
            <a:pPr marL="0" indent="0">
              <a:buNone/>
            </a:pPr>
            <a:r>
              <a:rPr lang="en-GB" dirty="0"/>
              <a:t>Assessment and discussions resulted in the consent for reintroduction of:</a:t>
            </a:r>
          </a:p>
          <a:p>
            <a:pPr marL="0" indent="0">
              <a:buNone/>
            </a:pPr>
            <a:endParaRPr lang="en-GB" sz="2000" dirty="0"/>
          </a:p>
          <a:p>
            <a:r>
              <a:rPr lang="en-GB" b="1" dirty="0"/>
              <a:t>Great Sundew </a:t>
            </a:r>
            <a:r>
              <a:rPr lang="en-GB" dirty="0"/>
              <a:t>(</a:t>
            </a:r>
            <a:r>
              <a:rPr lang="en-GB" i="1" dirty="0"/>
              <a:t>Drosera </a:t>
            </a:r>
            <a:r>
              <a:rPr lang="en-GB" i="1" dirty="0" err="1"/>
              <a:t>anglica</a:t>
            </a:r>
            <a:r>
              <a:rPr lang="en-GB" dirty="0"/>
              <a:t>)</a:t>
            </a:r>
            <a:endParaRPr lang="en-GB" b="1" dirty="0"/>
          </a:p>
          <a:p>
            <a:r>
              <a:rPr lang="en-GB" b="1" dirty="0"/>
              <a:t>Lesser Bladderwort </a:t>
            </a:r>
            <a:r>
              <a:rPr lang="en-GB" dirty="0"/>
              <a:t>(</a:t>
            </a:r>
            <a:r>
              <a:rPr lang="en-GB" i="1" dirty="0" err="1"/>
              <a:t>Utricularia</a:t>
            </a:r>
            <a:r>
              <a:rPr lang="en-GB" i="1" dirty="0"/>
              <a:t> minor</a:t>
            </a:r>
            <a:r>
              <a:rPr lang="en-GB" dirty="0"/>
              <a:t>)</a:t>
            </a:r>
          </a:p>
          <a:p>
            <a:r>
              <a:rPr lang="en-GB" b="1" dirty="0"/>
              <a:t>Oblong-leaved Sundew </a:t>
            </a:r>
            <a:r>
              <a:rPr lang="en-GB" dirty="0"/>
              <a:t>(</a:t>
            </a:r>
            <a:r>
              <a:rPr lang="en-GB" i="1" dirty="0"/>
              <a:t>Drosera intermedia</a:t>
            </a:r>
            <a:r>
              <a:rPr lang="en-GB" dirty="0"/>
              <a:t>)</a:t>
            </a:r>
          </a:p>
          <a:p>
            <a:r>
              <a:rPr lang="en-GB" b="1" dirty="0"/>
              <a:t>White Beak-sedge </a:t>
            </a:r>
            <a:r>
              <a:rPr lang="en-GB" dirty="0"/>
              <a:t>(</a:t>
            </a:r>
            <a:r>
              <a:rPr lang="en-GB" i="1" dirty="0" err="1"/>
              <a:t>Rhynchospora</a:t>
            </a:r>
            <a:r>
              <a:rPr lang="en-GB" i="1" dirty="0"/>
              <a:t> alba</a:t>
            </a:r>
            <a:r>
              <a:rPr lang="en-GB" dirty="0"/>
              <a:t>) </a:t>
            </a:r>
          </a:p>
          <a:p>
            <a:endParaRPr lang="en-GB" dirty="0"/>
          </a:p>
          <a:p>
            <a:endParaRPr lang="en-GB" dirty="0"/>
          </a:p>
        </p:txBody>
      </p:sp>
      <p:pic>
        <p:nvPicPr>
          <p:cNvPr id="6" name="Picture 2" descr="C:\Users\Joshua\Pictures\NWRPI logo.jpg">
            <a:extLst>
              <a:ext uri="{FF2B5EF4-FFF2-40B4-BE49-F238E27FC236}">
                <a16:creationId xmlns:a16="http://schemas.microsoft.com/office/drawing/2014/main" id="{D7299AD6-C92E-4628-869B-99462C1225AB}"/>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extLst>
      <p:ext uri="{BB962C8B-B14F-4D97-AF65-F5344CB8AC3E}">
        <p14:creationId xmlns:p14="http://schemas.microsoft.com/office/powerpoint/2010/main" val="2716542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E3CA86-A3C7-4EFC-BC81-71A302AA049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D4BE9C91-CAA2-4F00-B315-EFF23F5766CF}"/>
              </a:ext>
            </a:extLst>
          </p:cNvPr>
          <p:cNvSpPr>
            <a:spLocks noGrp="1"/>
          </p:cNvSpPr>
          <p:nvPr>
            <p:ph type="title"/>
          </p:nvPr>
        </p:nvSpPr>
        <p:spPr>
          <a:xfrm>
            <a:off x="1488658" y="274638"/>
            <a:ext cx="7198142" cy="1143000"/>
          </a:xfrm>
        </p:spPr>
        <p:txBody>
          <a:bodyPr/>
          <a:lstStyle/>
          <a:p>
            <a:r>
              <a:rPr lang="en-GB" b="1" dirty="0"/>
              <a:t>Case Study: Risley Moss SSSI</a:t>
            </a:r>
          </a:p>
        </p:txBody>
      </p:sp>
      <p:pic>
        <p:nvPicPr>
          <p:cNvPr id="8" name="Content Placeholder 7">
            <a:extLst>
              <a:ext uri="{FF2B5EF4-FFF2-40B4-BE49-F238E27FC236}">
                <a16:creationId xmlns:a16="http://schemas.microsoft.com/office/drawing/2014/main" id="{C7C26F23-0F37-467B-BF8F-66957F15670B}"/>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rot="16200000">
            <a:off x="503718" y="2626230"/>
            <a:ext cx="3412976" cy="2275317"/>
          </a:xfrm>
        </p:spPr>
      </p:pic>
      <p:pic>
        <p:nvPicPr>
          <p:cNvPr id="5" name="Picture 2" descr="C:\Users\Joshua\Pictures\NWRPI logo.jpg">
            <a:extLst>
              <a:ext uri="{FF2B5EF4-FFF2-40B4-BE49-F238E27FC236}">
                <a16:creationId xmlns:a16="http://schemas.microsoft.com/office/drawing/2014/main" id="{503F5BAA-BCD7-4F56-A014-7DC0A7C366A8}"/>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6" name="Picture 5">
            <a:extLst>
              <a:ext uri="{FF2B5EF4-FFF2-40B4-BE49-F238E27FC236}">
                <a16:creationId xmlns:a16="http://schemas.microsoft.com/office/drawing/2014/main" id="{C904DDA0-8F1E-447B-A063-DD1A699F9E5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347864" y="2057400"/>
            <a:ext cx="4740243" cy="3412976"/>
          </a:xfrm>
          <a:prstGeom prst="rect">
            <a:avLst/>
          </a:prstGeom>
        </p:spPr>
      </p:pic>
    </p:spTree>
    <p:extLst>
      <p:ext uri="{BB962C8B-B14F-4D97-AF65-F5344CB8AC3E}">
        <p14:creationId xmlns:p14="http://schemas.microsoft.com/office/powerpoint/2010/main" val="3983188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2C0FC2-21AC-4B50-9DEB-50EBF916503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951C7437-827B-4249-A43C-7FB8818AB17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E9B0AA-F2B6-4A84-9000-1B9BD40E5D99}"/>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588B335C-1CE4-4E19-AB73-651375B3C70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3568" y="1844824"/>
            <a:ext cx="2880320" cy="3784269"/>
          </a:xfrm>
          <a:prstGeom prst="rect">
            <a:avLst/>
          </a:prstGeom>
          <a:ln>
            <a:solidFill>
              <a:schemeClr val="tx1"/>
            </a:solidFill>
          </a:ln>
        </p:spPr>
      </p:pic>
      <p:pic>
        <p:nvPicPr>
          <p:cNvPr id="6" name="Picture 2" descr="C:\Users\Joshua\Pictures\NWRPI logo.jpg">
            <a:extLst>
              <a:ext uri="{FF2B5EF4-FFF2-40B4-BE49-F238E27FC236}">
                <a16:creationId xmlns:a16="http://schemas.microsoft.com/office/drawing/2014/main" id="{2D755899-1637-4D35-984D-EB99ADE8B485}"/>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
        <p:nvSpPr>
          <p:cNvPr id="7" name="Arrow: Right 6">
            <a:extLst>
              <a:ext uri="{FF2B5EF4-FFF2-40B4-BE49-F238E27FC236}">
                <a16:creationId xmlns:a16="http://schemas.microsoft.com/office/drawing/2014/main" id="{2F2729B5-4A3B-4A7B-9EE2-A168740B6285}"/>
              </a:ext>
            </a:extLst>
          </p:cNvPr>
          <p:cNvSpPr/>
          <p:nvPr/>
        </p:nvSpPr>
        <p:spPr>
          <a:xfrm>
            <a:off x="3779912" y="3717032"/>
            <a:ext cx="792088" cy="432048"/>
          </a:xfrm>
          <a:prstGeom prs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3A4ED7E1-39C4-404E-8BC7-C8A6831F3B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788024" y="1824897"/>
            <a:ext cx="2963083" cy="2324183"/>
          </a:xfrm>
          <a:prstGeom prst="rect">
            <a:avLst/>
          </a:prstGeom>
          <a:ln>
            <a:solidFill>
              <a:schemeClr val="tx1"/>
            </a:solidFill>
          </a:ln>
        </p:spPr>
      </p:pic>
      <p:pic>
        <p:nvPicPr>
          <p:cNvPr id="9" name="Picture 8">
            <a:extLst>
              <a:ext uri="{FF2B5EF4-FFF2-40B4-BE49-F238E27FC236}">
                <a16:creationId xmlns:a16="http://schemas.microsoft.com/office/drawing/2014/main" id="{ABDF9783-8FF5-4AA9-8172-37BF3DF81E1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788024" y="4149081"/>
            <a:ext cx="2963083" cy="1518074"/>
          </a:xfrm>
          <a:prstGeom prst="rect">
            <a:avLst/>
          </a:prstGeom>
          <a:ln>
            <a:solidFill>
              <a:schemeClr val="tx1"/>
            </a:solidFill>
          </a:ln>
        </p:spPr>
      </p:pic>
      <p:sp>
        <p:nvSpPr>
          <p:cNvPr id="10" name="TextBox 9">
            <a:extLst>
              <a:ext uri="{FF2B5EF4-FFF2-40B4-BE49-F238E27FC236}">
                <a16:creationId xmlns:a16="http://schemas.microsoft.com/office/drawing/2014/main" id="{84E8756A-99BC-4AB0-B8B4-8A77E9141280}"/>
              </a:ext>
            </a:extLst>
          </p:cNvPr>
          <p:cNvSpPr txBox="1"/>
          <p:nvPr/>
        </p:nvSpPr>
        <p:spPr>
          <a:xfrm>
            <a:off x="755576" y="5629093"/>
            <a:ext cx="2664296" cy="369332"/>
          </a:xfrm>
          <a:prstGeom prst="rect">
            <a:avLst/>
          </a:prstGeom>
          <a:noFill/>
        </p:spPr>
        <p:txBody>
          <a:bodyPr wrap="square" rtlCol="0">
            <a:spAutoFit/>
          </a:bodyPr>
          <a:lstStyle/>
          <a:p>
            <a:pPr algn="ctr"/>
            <a:r>
              <a:rPr lang="en-GB" b="1" dirty="0"/>
              <a:t>April 2018:</a:t>
            </a:r>
            <a:r>
              <a:rPr lang="en-GB" dirty="0"/>
              <a:t> Sampling</a:t>
            </a:r>
          </a:p>
        </p:txBody>
      </p:sp>
      <p:sp>
        <p:nvSpPr>
          <p:cNvPr id="11" name="TextBox 10">
            <a:extLst>
              <a:ext uri="{FF2B5EF4-FFF2-40B4-BE49-F238E27FC236}">
                <a16:creationId xmlns:a16="http://schemas.microsoft.com/office/drawing/2014/main" id="{766EBDD8-9B87-4BBD-AFF7-B6A65436AF79}"/>
              </a:ext>
            </a:extLst>
          </p:cNvPr>
          <p:cNvSpPr txBox="1"/>
          <p:nvPr/>
        </p:nvSpPr>
        <p:spPr>
          <a:xfrm>
            <a:off x="4788024" y="5680301"/>
            <a:ext cx="2963083" cy="923330"/>
          </a:xfrm>
          <a:prstGeom prst="rect">
            <a:avLst/>
          </a:prstGeom>
          <a:noFill/>
        </p:spPr>
        <p:txBody>
          <a:bodyPr wrap="square" rtlCol="0">
            <a:spAutoFit/>
          </a:bodyPr>
          <a:lstStyle/>
          <a:p>
            <a:pPr algn="ctr"/>
            <a:r>
              <a:rPr lang="en-GB" b="1" dirty="0"/>
              <a:t>July 2018:</a:t>
            </a:r>
            <a:r>
              <a:rPr lang="en-GB" dirty="0"/>
              <a:t> 7 large aquatics set-ups colonised by the species.</a:t>
            </a:r>
          </a:p>
        </p:txBody>
      </p:sp>
    </p:spTree>
    <p:extLst>
      <p:ext uri="{BB962C8B-B14F-4D97-AF65-F5344CB8AC3E}">
        <p14:creationId xmlns:p14="http://schemas.microsoft.com/office/powerpoint/2010/main" val="1166625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4C1B0E-54FF-4002-9E16-E004909B5E7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78AD53F2-7669-4EFE-A2A5-9777E6F0A093}"/>
              </a:ext>
            </a:extLst>
          </p:cNvPr>
          <p:cNvSpPr>
            <a:spLocks noGrp="1"/>
          </p:cNvSpPr>
          <p:nvPr>
            <p:ph type="title"/>
          </p:nvPr>
        </p:nvSpPr>
        <p:spPr>
          <a:xfrm>
            <a:off x="1475656" y="274638"/>
            <a:ext cx="7211144" cy="1143000"/>
          </a:xfrm>
        </p:spPr>
        <p:txBody>
          <a:bodyPr/>
          <a:lstStyle/>
          <a:p>
            <a:r>
              <a:rPr lang="en-GB" b="1" dirty="0">
                <a:solidFill>
                  <a:prstClr val="black"/>
                </a:solidFill>
              </a:rPr>
              <a:t>Case Study: Risley Moss SSSI</a:t>
            </a:r>
            <a:endParaRPr lang="en-GB" dirty="0"/>
          </a:p>
        </p:txBody>
      </p:sp>
      <p:sp>
        <p:nvSpPr>
          <p:cNvPr id="3" name="Content Placeholder 2">
            <a:extLst>
              <a:ext uri="{FF2B5EF4-FFF2-40B4-BE49-F238E27FC236}">
                <a16:creationId xmlns:a16="http://schemas.microsoft.com/office/drawing/2014/main" id="{AC96040C-7E04-4B1A-9479-720133B7CDDC}"/>
              </a:ext>
            </a:extLst>
          </p:cNvPr>
          <p:cNvSpPr>
            <a:spLocks noGrp="1"/>
          </p:cNvSpPr>
          <p:nvPr>
            <p:ph idx="1"/>
          </p:nvPr>
        </p:nvSpPr>
        <p:spPr>
          <a:xfrm>
            <a:off x="457200" y="1600201"/>
            <a:ext cx="8229600" cy="2235202"/>
          </a:xfrm>
        </p:spPr>
        <p:txBody>
          <a:bodyPr>
            <a:normAutofit fontScale="77500" lnSpcReduction="20000"/>
          </a:bodyPr>
          <a:lstStyle/>
          <a:p>
            <a:pPr marL="0" indent="0">
              <a:buNone/>
            </a:pPr>
            <a:r>
              <a:rPr lang="en-GB" u="sng" dirty="0"/>
              <a:t>Lesser Bladderwort</a:t>
            </a:r>
          </a:p>
          <a:p>
            <a:r>
              <a:rPr lang="en-GB" dirty="0"/>
              <a:t>Introduced across the margins of two permanently inundated pools at Risley during August 2018.</a:t>
            </a:r>
          </a:p>
          <a:p>
            <a:endParaRPr lang="en-GB" dirty="0"/>
          </a:p>
          <a:p>
            <a:r>
              <a:rPr lang="en-GB" dirty="0"/>
              <a:t>By October, all strands had grown by &gt;150% and all were well established amidst marginal Sphagnum.</a:t>
            </a:r>
          </a:p>
        </p:txBody>
      </p:sp>
      <p:pic>
        <p:nvPicPr>
          <p:cNvPr id="5" name="Picture 2" descr="C:\Users\Joshua\Pictures\NWRPI logo.jpg">
            <a:extLst>
              <a:ext uri="{FF2B5EF4-FFF2-40B4-BE49-F238E27FC236}">
                <a16:creationId xmlns:a16="http://schemas.microsoft.com/office/drawing/2014/main" id="{BD14F8C9-5DCD-43AA-B163-A05B2ED146A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6" name="Picture 5">
            <a:extLst>
              <a:ext uri="{FF2B5EF4-FFF2-40B4-BE49-F238E27FC236}">
                <a16:creationId xmlns:a16="http://schemas.microsoft.com/office/drawing/2014/main" id="{1D794809-3D2A-4888-962B-9EF36691CAB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3528" y="3951654"/>
            <a:ext cx="3600400" cy="2622473"/>
          </a:xfrm>
          <a:prstGeom prst="rect">
            <a:avLst/>
          </a:prstGeom>
        </p:spPr>
      </p:pic>
      <p:sp>
        <p:nvSpPr>
          <p:cNvPr id="7" name="Oval 6">
            <a:extLst>
              <a:ext uri="{FF2B5EF4-FFF2-40B4-BE49-F238E27FC236}">
                <a16:creationId xmlns:a16="http://schemas.microsoft.com/office/drawing/2014/main" id="{7424184A-AEF7-4153-8D30-C8E8A5566355}"/>
              </a:ext>
            </a:extLst>
          </p:cNvPr>
          <p:cNvSpPr/>
          <p:nvPr/>
        </p:nvSpPr>
        <p:spPr>
          <a:xfrm rot="1202341">
            <a:off x="1775076" y="4404811"/>
            <a:ext cx="1728192"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7259E8BF-2076-431F-8906-F32D4EF6DA7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307167" y="3946562"/>
            <a:ext cx="3502715" cy="2622473"/>
          </a:xfrm>
          <a:prstGeom prst="rect">
            <a:avLst/>
          </a:prstGeom>
        </p:spPr>
      </p:pic>
      <p:sp>
        <p:nvSpPr>
          <p:cNvPr id="9" name="Oval 8">
            <a:extLst>
              <a:ext uri="{FF2B5EF4-FFF2-40B4-BE49-F238E27FC236}">
                <a16:creationId xmlns:a16="http://schemas.microsoft.com/office/drawing/2014/main" id="{103FF32B-7FA5-42B0-9276-5054437C20A1}"/>
              </a:ext>
            </a:extLst>
          </p:cNvPr>
          <p:cNvSpPr/>
          <p:nvPr/>
        </p:nvSpPr>
        <p:spPr>
          <a:xfrm rot="3698929">
            <a:off x="6473774" y="4590914"/>
            <a:ext cx="1112680"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1442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931D1E-B2E5-4D5D-AED2-CC2290D95E9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54825A66-2589-4E07-8D37-66E65D4037FA}"/>
              </a:ext>
            </a:extLst>
          </p:cNvPr>
          <p:cNvSpPr>
            <a:spLocks noGrp="1"/>
          </p:cNvSpPr>
          <p:nvPr>
            <p:ph type="title"/>
          </p:nvPr>
        </p:nvSpPr>
        <p:spPr>
          <a:xfrm>
            <a:off x="1475656" y="274638"/>
            <a:ext cx="7211144" cy="1143000"/>
          </a:xfrm>
        </p:spPr>
        <p:txBody>
          <a:bodyPr/>
          <a:lstStyle/>
          <a:p>
            <a:r>
              <a:rPr lang="en-GB" b="1" dirty="0">
                <a:solidFill>
                  <a:prstClr val="black"/>
                </a:solidFill>
              </a:rPr>
              <a:t>Case Study: Risley Moss SSSI</a:t>
            </a:r>
            <a:endParaRPr lang="en-GB" dirty="0"/>
          </a:p>
        </p:txBody>
      </p:sp>
      <p:sp>
        <p:nvSpPr>
          <p:cNvPr id="3" name="Content Placeholder 2">
            <a:extLst>
              <a:ext uri="{FF2B5EF4-FFF2-40B4-BE49-F238E27FC236}">
                <a16:creationId xmlns:a16="http://schemas.microsoft.com/office/drawing/2014/main" id="{5D074F1F-6E53-4E47-921D-494679E0E8B6}"/>
              </a:ext>
            </a:extLst>
          </p:cNvPr>
          <p:cNvSpPr>
            <a:spLocks noGrp="1"/>
          </p:cNvSpPr>
          <p:nvPr>
            <p:ph idx="1"/>
          </p:nvPr>
        </p:nvSpPr>
        <p:spPr/>
        <p:txBody>
          <a:bodyPr/>
          <a:lstStyle/>
          <a:p>
            <a:endParaRPr lang="en-GB"/>
          </a:p>
        </p:txBody>
      </p:sp>
      <p:pic>
        <p:nvPicPr>
          <p:cNvPr id="5" name="Picture 2" descr="C:\Users\Joshua\Pictures\NWRPI logo.jpg">
            <a:extLst>
              <a:ext uri="{FF2B5EF4-FFF2-40B4-BE49-F238E27FC236}">
                <a16:creationId xmlns:a16="http://schemas.microsoft.com/office/drawing/2014/main" id="{02D3B5EC-699C-45F1-871C-FAA9AC2EE2D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6" name="Picture 5">
            <a:extLst>
              <a:ext uri="{FF2B5EF4-FFF2-40B4-BE49-F238E27FC236}">
                <a16:creationId xmlns:a16="http://schemas.microsoft.com/office/drawing/2014/main" id="{BDB40144-2422-4502-B65E-A97025BC7E6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556510" y="2219949"/>
            <a:ext cx="3753449" cy="3029100"/>
          </a:xfrm>
          <a:prstGeom prst="rect">
            <a:avLst/>
          </a:prstGeom>
          <a:ln>
            <a:solidFill>
              <a:schemeClr val="tx1"/>
            </a:solidFill>
          </a:ln>
        </p:spPr>
      </p:pic>
      <p:pic>
        <p:nvPicPr>
          <p:cNvPr id="7" name="Picture 6">
            <a:extLst>
              <a:ext uri="{FF2B5EF4-FFF2-40B4-BE49-F238E27FC236}">
                <a16:creationId xmlns:a16="http://schemas.microsoft.com/office/drawing/2014/main" id="{0CFC53AE-E744-4016-AD06-5F5FA77140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52372" y="2219949"/>
            <a:ext cx="3804138" cy="3029100"/>
          </a:xfrm>
          <a:prstGeom prst="rect">
            <a:avLst/>
          </a:prstGeom>
          <a:ln>
            <a:solidFill>
              <a:schemeClr val="tx1"/>
            </a:solidFill>
          </a:ln>
        </p:spPr>
      </p:pic>
    </p:spTree>
    <p:extLst>
      <p:ext uri="{BB962C8B-B14F-4D97-AF65-F5344CB8AC3E}">
        <p14:creationId xmlns:p14="http://schemas.microsoft.com/office/powerpoint/2010/main" val="4284999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A43A69-8697-406A-A2F9-94B986D4B5D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2722756B-24F2-4A8B-9B85-218A8DA42FBE}"/>
              </a:ext>
            </a:extLst>
          </p:cNvPr>
          <p:cNvSpPr>
            <a:spLocks noGrp="1"/>
          </p:cNvSpPr>
          <p:nvPr>
            <p:ph type="title"/>
          </p:nvPr>
        </p:nvSpPr>
        <p:spPr>
          <a:xfrm>
            <a:off x="1475656" y="274638"/>
            <a:ext cx="7211144" cy="1143000"/>
          </a:xfrm>
        </p:spPr>
        <p:txBody>
          <a:bodyPr/>
          <a:lstStyle/>
          <a:p>
            <a:r>
              <a:rPr lang="en-GB" b="1" dirty="0">
                <a:solidFill>
                  <a:prstClr val="black"/>
                </a:solidFill>
              </a:rPr>
              <a:t>Case Study: Risley Moss SSSI</a:t>
            </a:r>
            <a:endParaRPr lang="en-GB" dirty="0"/>
          </a:p>
        </p:txBody>
      </p:sp>
      <p:sp>
        <p:nvSpPr>
          <p:cNvPr id="3" name="Content Placeholder 2">
            <a:extLst>
              <a:ext uri="{FF2B5EF4-FFF2-40B4-BE49-F238E27FC236}">
                <a16:creationId xmlns:a16="http://schemas.microsoft.com/office/drawing/2014/main" id="{2AC7E167-57BF-4C17-ACD9-5D189DA35CA7}"/>
              </a:ext>
            </a:extLst>
          </p:cNvPr>
          <p:cNvSpPr>
            <a:spLocks noGrp="1"/>
          </p:cNvSpPr>
          <p:nvPr>
            <p:ph idx="1"/>
          </p:nvPr>
        </p:nvSpPr>
        <p:spPr>
          <a:xfrm>
            <a:off x="457200" y="1600200"/>
            <a:ext cx="5626968" cy="4525963"/>
          </a:xfrm>
        </p:spPr>
        <p:txBody>
          <a:bodyPr>
            <a:normAutofit fontScale="85000" lnSpcReduction="20000"/>
          </a:bodyPr>
          <a:lstStyle/>
          <a:p>
            <a:pPr marL="0" indent="0">
              <a:buNone/>
            </a:pPr>
            <a:r>
              <a:rPr lang="en-GB" u="sng" dirty="0"/>
              <a:t>White Beak-sedge</a:t>
            </a:r>
          </a:p>
          <a:p>
            <a:r>
              <a:rPr lang="en-GB" dirty="0"/>
              <a:t>Three clods approximately 5cm in diameter translocated from Abbots Moss SSSI onto Risley Moss during July 2018.</a:t>
            </a:r>
          </a:p>
          <a:p>
            <a:endParaRPr lang="en-GB" dirty="0"/>
          </a:p>
          <a:p>
            <a:r>
              <a:rPr lang="en-GB" dirty="0"/>
              <a:t>By September, all clods were noted to have increased in size. </a:t>
            </a:r>
          </a:p>
          <a:p>
            <a:endParaRPr lang="en-GB" dirty="0"/>
          </a:p>
          <a:p>
            <a:r>
              <a:rPr lang="en-GB" dirty="0"/>
              <a:t>Large number of fruits (nutlets) produced by all clods.</a:t>
            </a:r>
          </a:p>
        </p:txBody>
      </p:sp>
      <p:pic>
        <p:nvPicPr>
          <p:cNvPr id="5" name="Picture 2" descr="C:\Users\Joshua\Pictures\NWRPI logo.jpg">
            <a:extLst>
              <a:ext uri="{FF2B5EF4-FFF2-40B4-BE49-F238E27FC236}">
                <a16:creationId xmlns:a16="http://schemas.microsoft.com/office/drawing/2014/main" id="{D6DEB227-A0D8-452D-9F73-808BDB6638B0}"/>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6" name="Picture 5">
            <a:extLst>
              <a:ext uri="{FF2B5EF4-FFF2-40B4-BE49-F238E27FC236}">
                <a16:creationId xmlns:a16="http://schemas.microsoft.com/office/drawing/2014/main" id="{7FC32D8E-F17D-4090-8984-68EC9AF9D5D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090659" y="1976254"/>
            <a:ext cx="2520280" cy="3773853"/>
          </a:xfrm>
          <a:prstGeom prst="rect">
            <a:avLst/>
          </a:prstGeom>
        </p:spPr>
      </p:pic>
    </p:spTree>
    <p:extLst>
      <p:ext uri="{BB962C8B-B14F-4D97-AF65-F5344CB8AC3E}">
        <p14:creationId xmlns:p14="http://schemas.microsoft.com/office/powerpoint/2010/main" val="3201132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D8CF71-ECFD-472F-BDDC-E0EB7A8BB9B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0F992EE3-21A7-4997-A3C2-29B6C872BD41}"/>
              </a:ext>
            </a:extLst>
          </p:cNvPr>
          <p:cNvSpPr>
            <a:spLocks noGrp="1"/>
          </p:cNvSpPr>
          <p:nvPr>
            <p:ph type="title"/>
          </p:nvPr>
        </p:nvSpPr>
        <p:spPr/>
        <p:txBody>
          <a:bodyPr/>
          <a:lstStyle/>
          <a:p>
            <a:r>
              <a:rPr lang="en-GB" b="1" dirty="0"/>
              <a:t>2018 so far…</a:t>
            </a:r>
          </a:p>
        </p:txBody>
      </p:sp>
      <p:sp>
        <p:nvSpPr>
          <p:cNvPr id="3" name="Content Placeholder 2">
            <a:extLst>
              <a:ext uri="{FF2B5EF4-FFF2-40B4-BE49-F238E27FC236}">
                <a16:creationId xmlns:a16="http://schemas.microsoft.com/office/drawing/2014/main" id="{BB3D8D3F-1DE8-4BA1-B970-9BDB6A9ACE84}"/>
              </a:ext>
            </a:extLst>
          </p:cNvPr>
          <p:cNvSpPr>
            <a:spLocks noGrp="1"/>
          </p:cNvSpPr>
          <p:nvPr>
            <p:ph idx="1"/>
          </p:nvPr>
        </p:nvSpPr>
        <p:spPr/>
        <p:txBody>
          <a:bodyPr>
            <a:normAutofit fontScale="77500" lnSpcReduction="20000"/>
          </a:bodyPr>
          <a:lstStyle/>
          <a:p>
            <a:pPr marL="457200" indent="-457200"/>
            <a:r>
              <a:rPr lang="en-GB" dirty="0"/>
              <a:t>Established </a:t>
            </a:r>
            <a:r>
              <a:rPr lang="en-GB" i="1" dirty="0"/>
              <a:t>ex situ </a:t>
            </a:r>
            <a:r>
              <a:rPr lang="en-GB" dirty="0"/>
              <a:t>populations of 42 of 49 target species.</a:t>
            </a:r>
          </a:p>
          <a:p>
            <a:endParaRPr lang="en-GB" sz="600" dirty="0"/>
          </a:p>
          <a:p>
            <a:pPr marL="457200" indent="-457200"/>
            <a:r>
              <a:rPr lang="en-GB" dirty="0"/>
              <a:t>Undertaken site suitability assessments for over 50 sites.</a:t>
            </a:r>
          </a:p>
          <a:p>
            <a:endParaRPr lang="en-GB" sz="600" dirty="0"/>
          </a:p>
          <a:p>
            <a:pPr marL="457200" indent="-457200"/>
            <a:r>
              <a:rPr lang="en-GB" dirty="0"/>
              <a:t>Has been involved in introductions and associated monitoring of 16 of 49 target species during 2018, following stringent translocation protocol, in accordance with IUCN guidelines, JNCC policy and BSBI code of conduct.</a:t>
            </a:r>
          </a:p>
          <a:p>
            <a:pPr marL="457200" indent="-457200"/>
            <a:endParaRPr lang="en-GB" sz="600" dirty="0"/>
          </a:p>
          <a:p>
            <a:pPr marL="457200" indent="-457200"/>
            <a:endParaRPr lang="en-GB" sz="600" dirty="0"/>
          </a:p>
          <a:p>
            <a:pPr marL="457200" indent="-457200"/>
            <a:r>
              <a:rPr lang="en-GB" dirty="0"/>
              <a:t>No failed/declining introduced population as yet, with marked success particularly with peatland specialists.</a:t>
            </a:r>
          </a:p>
          <a:p>
            <a:pPr marL="457200" indent="-457200"/>
            <a:endParaRPr lang="en-GB" sz="600" dirty="0"/>
          </a:p>
          <a:p>
            <a:pPr marL="457200" indent="-457200"/>
            <a:r>
              <a:rPr lang="en-GB" dirty="0"/>
              <a:t>Collaboration with a myriad of NGO’s, Natural England and private landowners.</a:t>
            </a:r>
          </a:p>
          <a:p>
            <a:endParaRPr lang="en-GB" dirty="0"/>
          </a:p>
        </p:txBody>
      </p:sp>
      <p:pic>
        <p:nvPicPr>
          <p:cNvPr id="5" name="Picture 2" descr="C:\Users\Joshua\Pictures\NWRPI logo.jpg">
            <a:extLst>
              <a:ext uri="{FF2B5EF4-FFF2-40B4-BE49-F238E27FC236}">
                <a16:creationId xmlns:a16="http://schemas.microsoft.com/office/drawing/2014/main" id="{CCB2FF5E-02BB-4D39-BA38-936CBC57F9FF}"/>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extLst>
      <p:ext uri="{BB962C8B-B14F-4D97-AF65-F5344CB8AC3E}">
        <p14:creationId xmlns:p14="http://schemas.microsoft.com/office/powerpoint/2010/main" val="1357067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AFAB3-8105-4F39-8A30-25499237C0B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a:extLst>
              <a:ext uri="{FF2B5EF4-FFF2-40B4-BE49-F238E27FC236}">
                <a16:creationId xmlns:a16="http://schemas.microsoft.com/office/drawing/2014/main" id="{E1142009-E177-402E-B703-C7C5339FF11F}"/>
              </a:ext>
            </a:extLst>
          </p:cNvPr>
          <p:cNvSpPr>
            <a:spLocks noGrp="1"/>
          </p:cNvSpPr>
          <p:nvPr>
            <p:ph type="title"/>
          </p:nvPr>
        </p:nvSpPr>
        <p:spPr/>
        <p:txBody>
          <a:bodyPr/>
          <a:lstStyle/>
          <a:p>
            <a:r>
              <a:rPr lang="en-GB" b="1"/>
              <a:t>Finishing Notes</a:t>
            </a:r>
            <a:endParaRPr lang="en-GB" dirty="0"/>
          </a:p>
        </p:txBody>
      </p:sp>
      <p:sp>
        <p:nvSpPr>
          <p:cNvPr id="3" name="Content Placeholder 2">
            <a:extLst>
              <a:ext uri="{FF2B5EF4-FFF2-40B4-BE49-F238E27FC236}">
                <a16:creationId xmlns:a16="http://schemas.microsoft.com/office/drawing/2014/main" id="{48C2D0DD-3602-4178-A9E5-67DFCDBEF56B}"/>
              </a:ext>
            </a:extLst>
          </p:cNvPr>
          <p:cNvSpPr>
            <a:spLocks noGrp="1"/>
          </p:cNvSpPr>
          <p:nvPr>
            <p:ph idx="1"/>
          </p:nvPr>
        </p:nvSpPr>
        <p:spPr/>
        <p:txBody>
          <a:bodyPr>
            <a:normAutofit fontScale="85000" lnSpcReduction="20000"/>
          </a:bodyPr>
          <a:lstStyle/>
          <a:p>
            <a:endParaRPr lang="en-GB" dirty="0"/>
          </a:p>
          <a:p>
            <a:r>
              <a:rPr lang="en-GB" dirty="0"/>
              <a:t>56% of Britain’s plants have suffered significant declines. </a:t>
            </a:r>
          </a:p>
          <a:p>
            <a:endParaRPr lang="en-GB" dirty="0"/>
          </a:p>
          <a:p>
            <a:r>
              <a:rPr lang="en-GB" dirty="0"/>
              <a:t>1 in 7 species threatened with imminent extinction.</a:t>
            </a:r>
          </a:p>
          <a:p>
            <a:endParaRPr lang="en-GB" dirty="0"/>
          </a:p>
          <a:p>
            <a:r>
              <a:rPr lang="en-GB" dirty="0"/>
              <a:t>On average, 1-2 plants go extinct in each county every year.</a:t>
            </a:r>
          </a:p>
          <a:p>
            <a:pPr marL="0" indent="0">
              <a:buNone/>
            </a:pPr>
            <a:endParaRPr lang="en-GB" dirty="0"/>
          </a:p>
          <a:p>
            <a:pPr marL="0" indent="0">
              <a:buNone/>
            </a:pPr>
            <a:r>
              <a:rPr lang="en-GB" b="1" dirty="0"/>
              <a:t>Regional extinction is often a pre-cursor to much wider-reaching extinction events…</a:t>
            </a:r>
          </a:p>
          <a:p>
            <a:pPr marL="0" indent="0" algn="ctr">
              <a:buNone/>
            </a:pPr>
            <a:endParaRPr lang="en-GB" dirty="0"/>
          </a:p>
        </p:txBody>
      </p:sp>
      <p:pic>
        <p:nvPicPr>
          <p:cNvPr id="5" name="Picture 2" descr="C:\Users\Joshua\Pictures\NWRPI logo.jpg">
            <a:extLst>
              <a:ext uri="{FF2B5EF4-FFF2-40B4-BE49-F238E27FC236}">
                <a16:creationId xmlns:a16="http://schemas.microsoft.com/office/drawing/2014/main" id="{81016AE3-7FE1-4E34-91CC-94BB6A31F704}"/>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spTree>
    <p:extLst>
      <p:ext uri="{BB962C8B-B14F-4D97-AF65-F5344CB8AC3E}">
        <p14:creationId xmlns:p14="http://schemas.microsoft.com/office/powerpoint/2010/main" val="3723256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502415-96D5-46E7-8C4F-8BF0D04A6CD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0526" y="261853"/>
            <a:ext cx="8522947" cy="6334293"/>
          </a:xfrm>
          <a:prstGeom prst="rect">
            <a:avLst/>
          </a:prstGeom>
        </p:spPr>
      </p:pic>
      <p:sp>
        <p:nvSpPr>
          <p:cNvPr id="2" name="Title 1"/>
          <p:cNvSpPr>
            <a:spLocks noGrp="1"/>
          </p:cNvSpPr>
          <p:nvPr>
            <p:ph type="title"/>
          </p:nvPr>
        </p:nvSpPr>
        <p:spPr/>
        <p:txBody>
          <a:bodyPr/>
          <a:lstStyle/>
          <a:p>
            <a:r>
              <a:rPr lang="en-GB" b="1" dirty="0"/>
              <a:t>Questions</a:t>
            </a:r>
          </a:p>
        </p:txBody>
      </p:sp>
      <p:pic>
        <p:nvPicPr>
          <p:cNvPr id="5" name="Picture 2" descr="C:\Users\Joshua\Pictures\NWRPI logo.jpg">
            <a:extLst>
              <a:ext uri="{FF2B5EF4-FFF2-40B4-BE49-F238E27FC236}">
                <a16:creationId xmlns:a16="http://schemas.microsoft.com/office/drawing/2014/main" id="{5C0DEAFD-5F67-43F7-A81D-39604D45D3B3}"/>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3528" y="274638"/>
            <a:ext cx="1152128" cy="1259252"/>
          </a:xfrm>
          <a:prstGeom prst="rect">
            <a:avLst/>
          </a:prstGeom>
          <a:noFill/>
        </p:spPr>
      </p:pic>
      <p:pic>
        <p:nvPicPr>
          <p:cNvPr id="8" name="Content Placeholder 7">
            <a:extLst>
              <a:ext uri="{FF2B5EF4-FFF2-40B4-BE49-F238E27FC236}">
                <a16:creationId xmlns:a16="http://schemas.microsoft.com/office/drawing/2014/main" id="{F0E15EB9-BDFB-45D2-B769-A53A808D66B5}"/>
              </a:ext>
            </a:extLst>
          </p:cNvPr>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1907703" y="2060848"/>
            <a:ext cx="5328592" cy="3553774"/>
          </a:xfrm>
          <a:prstGeom prst="rect">
            <a:avLst/>
          </a:prstGeom>
          <a:ln>
            <a:noFill/>
          </a:ln>
          <a:effectLst>
            <a:softEdge rad="112500"/>
          </a:effec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9b41dd87-ac9c-4ad6-9cdb-f8d015d2e31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1FE837E1E1B14D8E8206EC82AC736F" ma:contentTypeVersion="0" ma:contentTypeDescription="Create a new document." ma:contentTypeScope="" ma:versionID="79526ac90658b055eb82c6e0bd5adb80">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CFA95AB-9AD0-4E4F-A480-C7E90C91BFBA}"/>
</file>

<file path=customXml/itemProps2.xml><?xml version="1.0" encoding="utf-8"?>
<ds:datastoreItem xmlns:ds="http://schemas.openxmlformats.org/officeDocument/2006/customXml" ds:itemID="{9C4EB899-458A-41E4-B3F7-C9D3635F416C}"/>
</file>

<file path=customXml/itemProps3.xml><?xml version="1.0" encoding="utf-8"?>
<ds:datastoreItem xmlns:ds="http://schemas.openxmlformats.org/officeDocument/2006/customXml" ds:itemID="{88EAF84C-FB0E-4678-82A2-94B91D958CE8}"/>
</file>

<file path=docProps/app.xml><?xml version="1.0" encoding="utf-8"?>
<Properties xmlns="http://schemas.openxmlformats.org/officeDocument/2006/extended-properties" xmlns:vt="http://schemas.openxmlformats.org/officeDocument/2006/docPropsVTypes">
  <TotalTime>729</TotalTime>
  <Words>823</Words>
  <Application>Microsoft Office PowerPoint</Application>
  <PresentationFormat>On-screen Show (4:3)</PresentationFormat>
  <Paragraphs>127</Paragraphs>
  <Slides>26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Wingdings</vt:lpstr>
      <vt:lpstr>Office Theme</vt:lpstr>
      <vt:lpstr>The North-West Rare Plants Initiative   www.nwrpi.weebly.com </vt:lpstr>
      <vt:lpstr>‘But why plants?...’</vt:lpstr>
      <vt:lpstr>PowerPoint Presentation</vt:lpstr>
      <vt:lpstr>PowerPoint Presentation</vt:lpstr>
      <vt:lpstr>History</vt:lpstr>
      <vt:lpstr>Aims</vt:lpstr>
      <vt:lpstr>Aims</vt:lpstr>
      <vt:lpstr>Funding</vt:lpstr>
      <vt:lpstr>Gardening?</vt:lpstr>
      <vt:lpstr>Gardening?</vt:lpstr>
      <vt:lpstr>Protocol</vt:lpstr>
      <vt:lpstr>Case Study: Risley Moss SSSI</vt:lpstr>
      <vt:lpstr>Case Study: Risley Moss SSSI</vt:lpstr>
      <vt:lpstr>Case Study: Risley Moss SSSI</vt:lpstr>
      <vt:lpstr>PowerPoint Presentation</vt:lpstr>
      <vt:lpstr>PowerPoint Presentation</vt:lpstr>
      <vt:lpstr>Case Study: Risley Moss SSSI</vt:lpstr>
      <vt:lpstr>Case Study: Risley Moss SSSI</vt:lpstr>
      <vt:lpstr>Case Study: Risley Moss SSSI</vt:lpstr>
      <vt:lpstr>PowerPoint Presentation</vt:lpstr>
      <vt:lpstr>Case Study: Risley Moss SSSI</vt:lpstr>
      <vt:lpstr>Case Study: Risley Moss SSSI</vt:lpstr>
      <vt:lpstr>Case Study: Risley Moss SSSI</vt:lpstr>
      <vt:lpstr>2018 so far…</vt:lpstr>
      <vt:lpstr>Finishing Notes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Joshua</dc:creator>
  <cp:lastModifiedBy>Fallon, Hayley</cp:lastModifiedBy>
  <cp:revision>71</cp:revision>
  <dcterms:created xsi:type="dcterms:W3CDTF">2018-03-05T17:57:13Z</dcterms:created>
  <dcterms:modified xsi:type="dcterms:W3CDTF">2018-10-30T17:09:15Z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0x010100EF1FE837E1E1B14D8E8206EC82AC736F</vt:lpwstr>
  </property>
</Properties>
</file>