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61" r:id="rId4"/>
    <p:sldId id="267" r:id="rId5"/>
    <p:sldId id="263" r:id="rId6"/>
    <p:sldId id="260" r:id="rId7"/>
    <p:sldId id="264" r:id="rId8"/>
    <p:sldId id="265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763" autoAdjust="0"/>
  </p:normalViewPr>
  <p:slideViewPr>
    <p:cSldViewPr snapToGrid="0">
      <p:cViewPr>
        <p:scale>
          <a:sx n="60" d="100"/>
          <a:sy n="60" d="100"/>
        </p:scale>
        <p:origin x="-882" y="-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09B12-A5DF-41F8-B575-A5ED361EFB8D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C1C49-B91B-44E5-BAB7-572BBA259D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66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0C1C49-B91B-44E5-BAB7-572BBA259D7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347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24B32-8018-4175-9A6E-778201442CC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511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24B32-8018-4175-9A6E-778201442CC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8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24B32-8018-4175-9A6E-778201442CC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665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0C1C49-B91B-44E5-BAB7-572BBA259D7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325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24B32-8018-4175-9A6E-778201442CC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012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0C1C49-B91B-44E5-BAB7-572BBA259D7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963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E928E-8A02-4AD4-B08B-0880763FC67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8F42-26CB-4691-9DE9-B453A9E94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59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E928E-8A02-4AD4-B08B-0880763FC67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8F42-26CB-4691-9DE9-B453A9E94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300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E928E-8A02-4AD4-B08B-0880763FC67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8F42-26CB-4691-9DE9-B453A9E94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7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E928E-8A02-4AD4-B08B-0880763FC67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8F42-26CB-4691-9DE9-B453A9E94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162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E928E-8A02-4AD4-B08B-0880763FC67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8F42-26CB-4691-9DE9-B453A9E94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820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E928E-8A02-4AD4-B08B-0880763FC67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8F42-26CB-4691-9DE9-B453A9E94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679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E928E-8A02-4AD4-B08B-0880763FC67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8F42-26CB-4691-9DE9-B453A9E94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674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E928E-8A02-4AD4-B08B-0880763FC67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8F42-26CB-4691-9DE9-B453A9E94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712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E928E-8A02-4AD4-B08B-0880763FC67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8F42-26CB-4691-9DE9-B453A9E94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191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E928E-8A02-4AD4-B08B-0880763FC67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8F42-26CB-4691-9DE9-B453A9E94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841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E928E-8A02-4AD4-B08B-0880763FC67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8F42-26CB-4691-9DE9-B453A9E94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527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E928E-8A02-4AD4-B08B-0880763FC67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C8F42-26CB-4691-9DE9-B453A9E94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360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8061" y="-551793"/>
            <a:ext cx="10021613" cy="2387600"/>
          </a:xfrm>
        </p:spPr>
        <p:txBody>
          <a:bodyPr>
            <a:normAutofit/>
          </a:bodyPr>
          <a:lstStyle/>
          <a:p>
            <a:r>
              <a:rPr lang="en-GB" sz="6600" dirty="0" smtClean="0"/>
              <a:t>Life as a Registered Dietitian</a:t>
            </a:r>
            <a:endParaRPr lang="en-GB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9397" y="5202238"/>
            <a:ext cx="9144000" cy="1655762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+mj-lt"/>
              </a:rPr>
              <a:t>Emma Langan</a:t>
            </a:r>
          </a:p>
          <a:p>
            <a:r>
              <a:rPr lang="en-GB" sz="3200" dirty="0" smtClean="0">
                <a:latin typeface="+mj-lt"/>
              </a:rPr>
              <a:t>Diabetes Specialist Dietitian</a:t>
            </a:r>
          </a:p>
          <a:p>
            <a:r>
              <a:rPr lang="en-GB" sz="3200" dirty="0" smtClean="0">
                <a:latin typeface="+mj-lt"/>
              </a:rPr>
              <a:t>St Helens and Knowsley NHS Teaching Hospital</a:t>
            </a:r>
            <a:endParaRPr lang="en-GB" sz="3200" dirty="0">
              <a:latin typeface="+mj-lt"/>
            </a:endParaRPr>
          </a:p>
        </p:txBody>
      </p:sp>
      <p:pic>
        <p:nvPicPr>
          <p:cNvPr id="4" name="Picture 4" descr="http://mangocoach.com/wp-content/uploads/2015/10/diet-confusion-resultsroom-co-nz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96" y="2159876"/>
            <a:ext cx="5012317" cy="26336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60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650" y="160173"/>
            <a:ext cx="6161690" cy="1325563"/>
          </a:xfrm>
        </p:spPr>
        <p:txBody>
          <a:bodyPr>
            <a:normAutofit/>
          </a:bodyPr>
          <a:lstStyle/>
          <a:p>
            <a:r>
              <a:rPr lang="en-GB" dirty="0"/>
              <a:t>W</a:t>
            </a:r>
            <a:r>
              <a:rPr lang="en-GB" dirty="0" smtClean="0"/>
              <a:t>ho are dietitians?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EE6CE141-9F04-4A9A-90D7-238558FF4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650" y="1406909"/>
            <a:ext cx="9840109" cy="3139780"/>
          </a:xfrm>
        </p:spPr>
        <p:txBody>
          <a:bodyPr>
            <a:normAutofit/>
          </a:bodyPr>
          <a:lstStyle/>
          <a:p>
            <a:r>
              <a:rPr lang="en-GB" sz="2500" dirty="0">
                <a:latin typeface="+mj-lt"/>
              </a:rPr>
              <a:t>Qualified </a:t>
            </a:r>
            <a:r>
              <a:rPr lang="en-GB" sz="2500" dirty="0" smtClean="0">
                <a:latin typeface="+mj-lt"/>
              </a:rPr>
              <a:t>healthcare </a:t>
            </a:r>
            <a:r>
              <a:rPr lang="en-GB" sz="2500" dirty="0">
                <a:latin typeface="+mj-lt"/>
              </a:rPr>
              <a:t>professionals </a:t>
            </a:r>
            <a:endParaRPr lang="en-GB" sz="2500" dirty="0" smtClean="0">
              <a:latin typeface="+mj-lt"/>
            </a:endParaRPr>
          </a:p>
          <a:p>
            <a:r>
              <a:rPr lang="en-GB" sz="2400" dirty="0" smtClean="0">
                <a:latin typeface="+mj-lt"/>
              </a:rPr>
              <a:t>Assess</a:t>
            </a:r>
            <a:r>
              <a:rPr lang="en-GB" sz="2400" dirty="0">
                <a:latin typeface="+mj-lt"/>
              </a:rPr>
              <a:t>, diagnose and treat dietary and nutritional problems</a:t>
            </a:r>
            <a:endParaRPr lang="en-GB" sz="2500" dirty="0">
              <a:latin typeface="+mj-lt"/>
            </a:endParaRPr>
          </a:p>
          <a:p>
            <a:r>
              <a:rPr lang="en-GB" sz="2500" dirty="0">
                <a:latin typeface="+mj-lt"/>
              </a:rPr>
              <a:t>Governed, protected and registered by the Health &amp; Care Professionals </a:t>
            </a:r>
            <a:r>
              <a:rPr lang="en-GB" sz="2500" dirty="0" smtClean="0">
                <a:latin typeface="+mj-lt"/>
              </a:rPr>
              <a:t>Council (HCPC)</a:t>
            </a:r>
            <a:endParaRPr lang="en-GB" sz="2500" dirty="0">
              <a:latin typeface="+mj-lt"/>
            </a:endParaRPr>
          </a:p>
          <a:p>
            <a:r>
              <a:rPr lang="en-GB" sz="2500" dirty="0" smtClean="0">
                <a:latin typeface="+mj-lt"/>
              </a:rPr>
              <a:t>Treat at individual </a:t>
            </a:r>
            <a:r>
              <a:rPr lang="en-GB" sz="2500" dirty="0">
                <a:latin typeface="+mj-lt"/>
              </a:rPr>
              <a:t>level or </a:t>
            </a:r>
            <a:r>
              <a:rPr lang="en-GB" sz="2500" dirty="0" smtClean="0">
                <a:latin typeface="+mj-lt"/>
              </a:rPr>
              <a:t>the </a:t>
            </a:r>
            <a:r>
              <a:rPr lang="en-GB" sz="2500" dirty="0">
                <a:latin typeface="+mj-lt"/>
              </a:rPr>
              <a:t>wider public </a:t>
            </a:r>
          </a:p>
          <a:p>
            <a:r>
              <a:rPr lang="en-GB" sz="2500" dirty="0">
                <a:latin typeface="+mj-lt"/>
              </a:rPr>
              <a:t>Use the most up-to-date research </a:t>
            </a:r>
            <a:r>
              <a:rPr lang="en-GB" sz="2500" dirty="0">
                <a:latin typeface="+mj-lt"/>
                <a:sym typeface="Wingdings" panose="05000000000000000000" pitchFamily="2" charset="2"/>
              </a:rPr>
              <a:t> practical guidance </a:t>
            </a:r>
          </a:p>
          <a:p>
            <a:endParaRPr lang="en-GB" sz="25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8650" y="4483625"/>
            <a:ext cx="51259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+mj-lt"/>
              </a:rPr>
              <a:t>Dietitian or nutritionist?</a:t>
            </a:r>
            <a:endParaRPr lang="en-GB" sz="4000" dirty="0">
              <a:latin typeface="+mj-lt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EE6CE141-9F04-4A9A-90D7-238558FF4645}"/>
              </a:ext>
            </a:extLst>
          </p:cNvPr>
          <p:cNvSpPr txBox="1">
            <a:spLocks/>
          </p:cNvSpPr>
          <p:nvPr/>
        </p:nvSpPr>
        <p:spPr>
          <a:xfrm>
            <a:off x="328650" y="5357390"/>
            <a:ext cx="10487673" cy="9961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500" dirty="0" smtClean="0">
                <a:latin typeface="+mj-lt"/>
              </a:rPr>
              <a:t>Regulated by law and governed by an ethical code</a:t>
            </a:r>
          </a:p>
          <a:p>
            <a:r>
              <a:rPr lang="en-GB" sz="2500" dirty="0" smtClean="0">
                <a:latin typeface="+mj-lt"/>
              </a:rPr>
              <a:t>Specific qualifications </a:t>
            </a:r>
          </a:p>
          <a:p>
            <a:r>
              <a:rPr lang="en-GB" sz="2500" dirty="0" smtClean="0">
                <a:latin typeface="+mj-lt"/>
              </a:rPr>
              <a:t>Quality assured </a:t>
            </a:r>
          </a:p>
          <a:p>
            <a:endParaRPr lang="en-GB" sz="2500" dirty="0"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" t="25674" r="34181" b="23410"/>
          <a:stretch/>
        </p:blipFill>
        <p:spPr bwMode="auto">
          <a:xfrm>
            <a:off x="9873731" y="3812922"/>
            <a:ext cx="2225364" cy="1436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8" t="39897" r="55261" b="39188"/>
          <a:stretch/>
        </p:blipFill>
        <p:spPr bwMode="auto">
          <a:xfrm>
            <a:off x="9839616" y="110359"/>
            <a:ext cx="2320852" cy="180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0" t="24704" r="37414" b="24000"/>
          <a:stretch/>
        </p:blipFill>
        <p:spPr bwMode="auto">
          <a:xfrm>
            <a:off x="1986455" y="712990"/>
            <a:ext cx="7737234" cy="556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17" r="33146" b="23572"/>
          <a:stretch/>
        </p:blipFill>
        <p:spPr bwMode="auto">
          <a:xfrm>
            <a:off x="9918446" y="2175639"/>
            <a:ext cx="2164883" cy="1545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0" t="31493" r="51250" b="34254"/>
          <a:stretch/>
        </p:blipFill>
        <p:spPr bwMode="auto">
          <a:xfrm>
            <a:off x="9857965" y="5352410"/>
            <a:ext cx="2302503" cy="137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19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F37770-1AFB-4C17-9238-87A78A38C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274" y="-288816"/>
            <a:ext cx="8965304" cy="1325563"/>
          </a:xfrm>
        </p:spPr>
        <p:txBody>
          <a:bodyPr>
            <a:normAutofit/>
          </a:bodyPr>
          <a:lstStyle/>
          <a:p>
            <a:r>
              <a:rPr lang="en-GB" sz="4800" dirty="0" smtClean="0"/>
              <a:t>Skills and Experience</a:t>
            </a:r>
            <a:endParaRPr lang="en-GB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8AB9B83-7118-4E15-9FAC-654BF258F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15" y="790677"/>
            <a:ext cx="6707316" cy="648388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200" dirty="0">
                <a:latin typeface="+mj-lt"/>
              </a:rPr>
              <a:t> </a:t>
            </a:r>
            <a:r>
              <a:rPr lang="en-GB" sz="3200" dirty="0" smtClean="0">
                <a:latin typeface="+mj-lt"/>
              </a:rPr>
              <a:t>Undergraduate/Postgrad </a:t>
            </a:r>
            <a:r>
              <a:rPr lang="en-GB" sz="3200" dirty="0">
                <a:latin typeface="+mj-lt"/>
              </a:rPr>
              <a:t>degree</a:t>
            </a:r>
          </a:p>
          <a:p>
            <a:pPr lvl="1"/>
            <a:r>
              <a:rPr lang="en-GB" dirty="0" smtClean="0">
                <a:latin typeface="+mj-lt"/>
              </a:rPr>
              <a:t>Undergrad in Nutrition and dietetics </a:t>
            </a:r>
          </a:p>
          <a:p>
            <a:pPr lvl="1"/>
            <a:r>
              <a:rPr lang="en-GB" dirty="0" smtClean="0">
                <a:latin typeface="+mj-lt"/>
              </a:rPr>
              <a:t>Biological sciences,</a:t>
            </a:r>
            <a:r>
              <a:rPr lang="en-GB" b="1" dirty="0" smtClean="0">
                <a:latin typeface="+mj-lt"/>
              </a:rPr>
              <a:t> </a:t>
            </a:r>
            <a:r>
              <a:rPr lang="en-GB" dirty="0" smtClean="0">
                <a:latin typeface="+mj-lt"/>
              </a:rPr>
              <a:t>Neurosciences</a:t>
            </a:r>
            <a:r>
              <a:rPr lang="en-GB" dirty="0">
                <a:latin typeface="+mj-lt"/>
              </a:rPr>
              <a:t>, Biomedical Sciences and Food </a:t>
            </a:r>
            <a:r>
              <a:rPr lang="en-GB" dirty="0" smtClean="0">
                <a:latin typeface="+mj-lt"/>
              </a:rPr>
              <a:t>Nutrition </a:t>
            </a:r>
            <a:r>
              <a:rPr lang="en-GB" dirty="0" smtClean="0">
                <a:latin typeface="+mj-lt"/>
                <a:sym typeface="Wingdings" panose="05000000000000000000" pitchFamily="2" charset="2"/>
              </a:rPr>
              <a:t> PGDip</a:t>
            </a:r>
            <a:endParaRPr lang="en-GB" dirty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>
                <a:latin typeface="+mj-lt"/>
              </a:rPr>
              <a:t>Experience</a:t>
            </a:r>
          </a:p>
          <a:p>
            <a:pPr lvl="1"/>
            <a:r>
              <a:rPr lang="en-GB" dirty="0">
                <a:latin typeface="+mj-lt"/>
              </a:rPr>
              <a:t>Research</a:t>
            </a:r>
          </a:p>
          <a:p>
            <a:pPr lvl="1"/>
            <a:r>
              <a:rPr lang="en-GB" dirty="0">
                <a:latin typeface="+mj-lt"/>
              </a:rPr>
              <a:t>Clinical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>
                <a:latin typeface="+mj-lt"/>
              </a:rPr>
              <a:t>Skills needed </a:t>
            </a:r>
          </a:p>
          <a:p>
            <a:pPr lvl="1"/>
            <a:r>
              <a:rPr lang="en-GB" dirty="0">
                <a:latin typeface="+mj-lt"/>
              </a:rPr>
              <a:t>Interpersonal skills</a:t>
            </a:r>
          </a:p>
          <a:p>
            <a:pPr lvl="1"/>
            <a:r>
              <a:rPr lang="en-GB" dirty="0">
                <a:latin typeface="+mj-lt"/>
              </a:rPr>
              <a:t>Core values of the NHS – </a:t>
            </a:r>
            <a:r>
              <a:rPr lang="en-GB" b="1" i="1" dirty="0">
                <a:latin typeface="+mj-lt"/>
              </a:rPr>
              <a:t>the 6 C’s!</a:t>
            </a:r>
          </a:p>
          <a:p>
            <a:pPr lvl="1"/>
            <a:r>
              <a:rPr lang="en-GB" dirty="0">
                <a:latin typeface="+mj-lt"/>
              </a:rPr>
              <a:t>Research (keep up to date!) </a:t>
            </a:r>
          </a:p>
          <a:p>
            <a:pPr lvl="1"/>
            <a:r>
              <a:rPr lang="en-GB" dirty="0">
                <a:latin typeface="+mj-lt"/>
              </a:rPr>
              <a:t>Interested in </a:t>
            </a:r>
            <a:r>
              <a:rPr lang="en-GB" dirty="0" smtClean="0">
                <a:latin typeface="+mj-lt"/>
              </a:rPr>
              <a:t>health and nutrition</a:t>
            </a:r>
            <a:endParaRPr lang="en-GB" dirty="0">
              <a:latin typeface="+mj-lt"/>
            </a:endParaRPr>
          </a:p>
          <a:p>
            <a:pPr lvl="1"/>
            <a:r>
              <a:rPr lang="en-GB" dirty="0" smtClean="0">
                <a:latin typeface="+mj-lt"/>
              </a:rPr>
              <a:t>Reflections </a:t>
            </a:r>
            <a:endParaRPr lang="en-GB" dirty="0">
              <a:latin typeface="+mj-lt"/>
            </a:endParaRPr>
          </a:p>
          <a:p>
            <a:pPr lvl="1"/>
            <a:r>
              <a:rPr lang="en-GB" dirty="0">
                <a:latin typeface="+mj-lt"/>
              </a:rPr>
              <a:t>People person!</a:t>
            </a:r>
          </a:p>
          <a:p>
            <a:endParaRPr lang="en-GB" sz="3200" dirty="0">
              <a:latin typeface="+mj-lt"/>
            </a:endParaRPr>
          </a:p>
        </p:txBody>
      </p:sp>
      <p:pic>
        <p:nvPicPr>
          <p:cNvPr id="5" name="Picture 10" descr="Image result for fodmaps">
            <a:extLst>
              <a:ext uri="{FF2B5EF4-FFF2-40B4-BE49-F238E27FC236}">
                <a16:creationId xmlns="" xmlns:a16="http://schemas.microsoft.com/office/drawing/2014/main" id="{47798685-6536-4893-8570-A848D69D82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7" b="7172"/>
          <a:stretch/>
        </p:blipFill>
        <p:spPr bwMode="auto">
          <a:xfrm>
            <a:off x="7275149" y="66049"/>
            <a:ext cx="2894482" cy="2194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Image result for lab cells">
            <a:extLst>
              <a:ext uri="{FF2B5EF4-FFF2-40B4-BE49-F238E27FC236}">
                <a16:creationId xmlns="" xmlns:a16="http://schemas.microsoft.com/office/drawing/2014/main" id="{1748B2EE-2FD0-49F6-B23C-2391CFBF2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7543">
            <a:off x="9477287" y="290862"/>
            <a:ext cx="2894482" cy="1333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royal liverpool hospital">
            <a:extLst>
              <a:ext uri="{FF2B5EF4-FFF2-40B4-BE49-F238E27FC236}">
                <a16:creationId xmlns="" xmlns:a16="http://schemas.microsoft.com/office/drawing/2014/main" id="{39253C69-3FE8-48C8-90F7-B3E93EBDA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379" y="2428390"/>
            <a:ext cx="3206299" cy="204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people skills">
            <a:extLst>
              <a:ext uri="{FF2B5EF4-FFF2-40B4-BE49-F238E27FC236}">
                <a16:creationId xmlns="" xmlns:a16="http://schemas.microsoft.com/office/drawing/2014/main" id="{FC9D8B9A-629D-4416-A850-11EF0E5D2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0303">
            <a:off x="6087418" y="2340026"/>
            <a:ext cx="3246121" cy="2164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8E16E61-B468-4FA8-8672-0989D88D67A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0"/>
          <a:stretch/>
        </p:blipFill>
        <p:spPr>
          <a:xfrm>
            <a:off x="9538011" y="4291608"/>
            <a:ext cx="2461217" cy="2434601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7288BA22-155F-439C-ABEE-A1A8DA2C8BA1}"/>
              </a:ext>
            </a:extLst>
          </p:cNvPr>
          <p:cNvSpPr/>
          <p:nvPr/>
        </p:nvSpPr>
        <p:spPr>
          <a:xfrm rot="20932633">
            <a:off x="5537734" y="4940685"/>
            <a:ext cx="9737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inherit"/>
              </a:rPr>
              <a:t>Care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D411B36-F252-4D08-8E0B-A380DC79ED5C}"/>
              </a:ext>
            </a:extLst>
          </p:cNvPr>
          <p:cNvSpPr/>
          <p:nvPr/>
        </p:nvSpPr>
        <p:spPr>
          <a:xfrm rot="1203669">
            <a:off x="4653479" y="5480459"/>
            <a:ext cx="19543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Compassion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7B2EB13-923E-430A-8FDA-6B614270784B}"/>
              </a:ext>
            </a:extLst>
          </p:cNvPr>
          <p:cNvSpPr/>
          <p:nvPr/>
        </p:nvSpPr>
        <p:spPr>
          <a:xfrm rot="20560177">
            <a:off x="6437105" y="4879157"/>
            <a:ext cx="2030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202A30"/>
                </a:solidFill>
                <a:latin typeface="inherit"/>
              </a:rPr>
              <a:t>Competence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C1752510-2E8B-48A8-A499-57AD93B2E4F8}"/>
              </a:ext>
            </a:extLst>
          </p:cNvPr>
          <p:cNvSpPr/>
          <p:nvPr/>
        </p:nvSpPr>
        <p:spPr>
          <a:xfrm rot="552839">
            <a:off x="7076663" y="5570555"/>
            <a:ext cx="24963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C00000"/>
                </a:solidFill>
                <a:latin typeface="inherit"/>
              </a:rPr>
              <a:t>Communication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9C6CFF4-8BD4-42A9-BA07-AB01F5238383}"/>
              </a:ext>
            </a:extLst>
          </p:cNvPr>
          <p:cNvSpPr/>
          <p:nvPr/>
        </p:nvSpPr>
        <p:spPr>
          <a:xfrm>
            <a:off x="7506223" y="6151554"/>
            <a:ext cx="15626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inherit"/>
              </a:rPr>
              <a:t>Courage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90E05B0-F3FC-462F-AAA0-0A5FF7480692}"/>
              </a:ext>
            </a:extLst>
          </p:cNvPr>
          <p:cNvSpPr/>
          <p:nvPr/>
        </p:nvSpPr>
        <p:spPr>
          <a:xfrm rot="20779321">
            <a:off x="5582637" y="6113976"/>
            <a:ext cx="21113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C000"/>
                </a:solidFill>
                <a:latin typeface="inherit"/>
              </a:rPr>
              <a:t>Commitment</a:t>
            </a:r>
            <a:endParaRPr lang="en-GB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18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E5CB97-36E1-4456-9440-E237D2B29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1092" y="-31790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Life as a student dietitian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7D71BBC-4DB6-4548-9701-731EED784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5397" y="792165"/>
            <a:ext cx="5405169" cy="58924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i="1" dirty="0" smtClean="0"/>
              <a:t>Modules and exams...</a:t>
            </a:r>
            <a:endParaRPr lang="en-GB" sz="3600" i="1" dirty="0"/>
          </a:p>
          <a:p>
            <a:pPr marL="0" indent="0" algn="ctr">
              <a:buNone/>
            </a:pPr>
            <a:endParaRPr lang="en-GB" sz="3600" b="1" dirty="0"/>
          </a:p>
          <a:p>
            <a:pPr marL="0" indent="0" algn="ctr">
              <a:buNone/>
            </a:pPr>
            <a:r>
              <a:rPr lang="en-GB" sz="3600" b="1" dirty="0">
                <a:latin typeface="+mj-lt"/>
              </a:rPr>
              <a:t>Presentations</a:t>
            </a:r>
          </a:p>
          <a:p>
            <a:pPr marL="0" indent="0" algn="ctr">
              <a:buNone/>
            </a:pPr>
            <a:endParaRPr lang="en-GB" sz="3600" b="1" dirty="0">
              <a:latin typeface="+mj-lt"/>
            </a:endParaRPr>
          </a:p>
          <a:p>
            <a:pPr marL="0" indent="0" algn="ctr">
              <a:buNone/>
            </a:pPr>
            <a:r>
              <a:rPr lang="en-GB" sz="3600" b="1" dirty="0">
                <a:latin typeface="+mj-lt"/>
              </a:rPr>
              <a:t>Magazine articles</a:t>
            </a:r>
          </a:p>
          <a:p>
            <a:pPr marL="0" indent="0" algn="ctr">
              <a:buNone/>
            </a:pPr>
            <a:endParaRPr lang="en-GB" sz="3600" b="1" dirty="0">
              <a:latin typeface="+mj-lt"/>
            </a:endParaRPr>
          </a:p>
          <a:p>
            <a:pPr marL="0" indent="0" algn="ctr">
              <a:buNone/>
            </a:pPr>
            <a:r>
              <a:rPr lang="en-GB" sz="3600" b="1" dirty="0" smtClean="0">
                <a:latin typeface="+mj-lt"/>
              </a:rPr>
              <a:t>Placements</a:t>
            </a:r>
            <a:endParaRPr lang="en-GB" sz="3600" b="1" dirty="0">
              <a:latin typeface="+mj-lt"/>
            </a:endParaRPr>
          </a:p>
          <a:p>
            <a:pPr marL="0" indent="0" algn="ctr">
              <a:buNone/>
            </a:pPr>
            <a:endParaRPr lang="en-GB" sz="3600" b="1" dirty="0">
              <a:latin typeface="+mj-lt"/>
            </a:endParaRPr>
          </a:p>
          <a:p>
            <a:pPr marL="0" indent="0" algn="ctr">
              <a:buNone/>
            </a:pPr>
            <a:r>
              <a:rPr lang="en-GB" sz="3600" b="1" dirty="0">
                <a:latin typeface="+mj-lt"/>
              </a:rPr>
              <a:t>Expert talks </a:t>
            </a:r>
          </a:p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endParaRPr lang="en-GB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460FD6F-8D13-4116-BE70-F1A12A245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53763">
            <a:off x="5419694" y="-128529"/>
            <a:ext cx="4228057" cy="2551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8" name="Picture 10" descr="https://scontent-lhr3-1.xx.fbcdn.net/v/t34.0-12/22710087_10214418997293727_854507493_n.jpg?oh=1769a03960ae2bb311d79a0286af8ad0&amp;oe=59EDB4FE">
            <a:extLst>
              <a:ext uri="{FF2B5EF4-FFF2-40B4-BE49-F238E27FC236}">
                <a16:creationId xmlns="" xmlns:a16="http://schemas.microsoft.com/office/drawing/2014/main" id="{5CF77928-A660-4633-9E4F-F0520DE71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708" y="4280886"/>
            <a:ext cx="4166461" cy="27524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may contain: 5 people, people smiling, people standing and indoor">
            <a:extLst>
              <a:ext uri="{FF2B5EF4-FFF2-40B4-BE49-F238E27FC236}">
                <a16:creationId xmlns="" xmlns:a16="http://schemas.microsoft.com/office/drawing/2014/main" id="{F754BE52-138C-485F-8734-66016A5D1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610" y="74178"/>
            <a:ext cx="3448113" cy="22987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may contain: 1 person, smiling">
            <a:extLst>
              <a:ext uri="{FF2B5EF4-FFF2-40B4-BE49-F238E27FC236}">
                <a16:creationId xmlns="" xmlns:a16="http://schemas.microsoft.com/office/drawing/2014/main" id="{90BA7E23-76A0-48D4-A79D-6EC523816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5453">
            <a:off x="4804845" y="1889306"/>
            <a:ext cx="4030103" cy="29737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cardiac rehabilitation">
            <a:extLst>
              <a:ext uri="{FF2B5EF4-FFF2-40B4-BE49-F238E27FC236}">
                <a16:creationId xmlns="" xmlns:a16="http://schemas.microsoft.com/office/drawing/2014/main" id="{84071CA6-5796-466E-8D4A-690C11D35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2561">
            <a:off x="8860915" y="2209568"/>
            <a:ext cx="2907956" cy="21809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may contain: people eating, people sitting, table, food and indoor">
            <a:extLst>
              <a:ext uri="{FF2B5EF4-FFF2-40B4-BE49-F238E27FC236}">
                <a16:creationId xmlns="" xmlns:a16="http://schemas.microsoft.com/office/drawing/2014/main" id="{E8475E97-FC7B-44EF-B14A-B07830486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169" y="4089655"/>
            <a:ext cx="2727542" cy="2768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15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407EBE-41B5-4255-9D92-211C0A8D8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92017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Where can I work as a dietitian?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A629B1B-6371-4C86-A915-DEFBBB157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24107"/>
            <a:ext cx="10515600" cy="6421173"/>
          </a:xfrm>
        </p:spPr>
        <p:txBody>
          <a:bodyPr>
            <a:normAutofit/>
          </a:bodyPr>
          <a:lstStyle/>
          <a:p>
            <a:r>
              <a:rPr lang="en-GB" sz="2700" dirty="0">
                <a:latin typeface="+mj-lt"/>
              </a:rPr>
              <a:t>Acute or community setting:</a:t>
            </a:r>
          </a:p>
          <a:p>
            <a:pPr lvl="1"/>
            <a:r>
              <a:rPr lang="en-GB" sz="2700" dirty="0">
                <a:latin typeface="+mj-lt"/>
              </a:rPr>
              <a:t>Paediatrics </a:t>
            </a:r>
          </a:p>
          <a:p>
            <a:pPr lvl="1"/>
            <a:r>
              <a:rPr lang="en-GB" sz="2700" dirty="0">
                <a:latin typeface="+mj-lt"/>
              </a:rPr>
              <a:t>Gastroenterology </a:t>
            </a:r>
          </a:p>
          <a:p>
            <a:pPr lvl="1"/>
            <a:r>
              <a:rPr lang="en-GB" sz="2700" dirty="0">
                <a:latin typeface="+mj-lt"/>
              </a:rPr>
              <a:t>Renal </a:t>
            </a:r>
          </a:p>
          <a:p>
            <a:pPr lvl="1"/>
            <a:r>
              <a:rPr lang="en-GB" sz="2700" dirty="0">
                <a:latin typeface="+mj-lt"/>
              </a:rPr>
              <a:t>Intensive Care </a:t>
            </a:r>
          </a:p>
          <a:p>
            <a:pPr lvl="1"/>
            <a:r>
              <a:rPr lang="en-GB" sz="2700" dirty="0">
                <a:latin typeface="+mj-lt"/>
              </a:rPr>
              <a:t>Oncology </a:t>
            </a:r>
          </a:p>
          <a:p>
            <a:pPr lvl="1"/>
            <a:r>
              <a:rPr lang="en-GB" sz="2700" dirty="0">
                <a:latin typeface="+mj-lt"/>
              </a:rPr>
              <a:t>Diabetes   </a:t>
            </a:r>
          </a:p>
          <a:p>
            <a:r>
              <a:rPr lang="en-GB" sz="2700" dirty="0">
                <a:latin typeface="+mj-lt"/>
              </a:rPr>
              <a:t>Media</a:t>
            </a:r>
          </a:p>
          <a:p>
            <a:r>
              <a:rPr lang="en-GB" sz="2700" dirty="0">
                <a:latin typeface="+mj-lt"/>
              </a:rPr>
              <a:t>Education and research </a:t>
            </a:r>
          </a:p>
          <a:p>
            <a:r>
              <a:rPr lang="en-GB" sz="2700" dirty="0">
                <a:latin typeface="+mj-lt"/>
              </a:rPr>
              <a:t>Food industry </a:t>
            </a:r>
          </a:p>
          <a:p>
            <a:r>
              <a:rPr lang="en-GB" sz="2700" dirty="0">
                <a:latin typeface="+mj-lt"/>
              </a:rPr>
              <a:t>Pharmaceutical industry </a:t>
            </a:r>
          </a:p>
          <a:p>
            <a:r>
              <a:rPr lang="en-GB" sz="2700" dirty="0">
                <a:latin typeface="+mj-lt"/>
              </a:rPr>
              <a:t>Public Health </a:t>
            </a:r>
          </a:p>
          <a:p>
            <a:r>
              <a:rPr lang="en-GB" sz="2700" dirty="0">
                <a:latin typeface="+mj-lt"/>
              </a:rPr>
              <a:t>Sports nutrition…</a:t>
            </a:r>
          </a:p>
        </p:txBody>
      </p:sp>
      <p:pic>
        <p:nvPicPr>
          <p:cNvPr id="5122" name="Picture 2" descr="Image result for hospital  dietitian">
            <a:extLst>
              <a:ext uri="{FF2B5EF4-FFF2-40B4-BE49-F238E27FC236}">
                <a16:creationId xmlns="" xmlns:a16="http://schemas.microsoft.com/office/drawing/2014/main" id="{B29105DD-F8B4-47DA-9C25-314A12E5C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0707">
            <a:off x="9112814" y="0"/>
            <a:ext cx="3087174" cy="23961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lecturer">
            <a:extLst>
              <a:ext uri="{FF2B5EF4-FFF2-40B4-BE49-F238E27FC236}">
                <a16:creationId xmlns="" xmlns:a16="http://schemas.microsoft.com/office/drawing/2014/main" id="{CDC06BFF-5F68-4B58-84F6-6E940C628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765" y="2245962"/>
            <a:ext cx="4093525" cy="2755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lucy jones food doctor">
            <a:extLst>
              <a:ext uri="{FF2B5EF4-FFF2-40B4-BE49-F238E27FC236}">
                <a16:creationId xmlns="" xmlns:a16="http://schemas.microsoft.com/office/drawing/2014/main" id="{9B6D426D-401A-4AC4-8643-DB802C3B25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7" b="12555"/>
          <a:stretch/>
        </p:blipFill>
        <p:spPr bwMode="auto">
          <a:xfrm rot="21225177">
            <a:off x="5727904" y="907163"/>
            <a:ext cx="3634674" cy="2028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result for nutrition research">
            <a:extLst>
              <a:ext uri="{FF2B5EF4-FFF2-40B4-BE49-F238E27FC236}">
                <a16:creationId xmlns="" xmlns:a16="http://schemas.microsoft.com/office/drawing/2014/main" id="{D46F9075-7178-4964-A977-3CAB9E9B4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9469">
            <a:off x="5253161" y="2922708"/>
            <a:ext cx="3047174" cy="2052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yakult">
            <a:extLst>
              <a:ext uri="{FF2B5EF4-FFF2-40B4-BE49-F238E27FC236}">
                <a16:creationId xmlns="" xmlns:a16="http://schemas.microsoft.com/office/drawing/2014/main" id="{4FD8B868-06EA-4BC9-A4A5-B79FE22EE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350" y="5298012"/>
            <a:ext cx="2417940" cy="126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drugs">
            <a:extLst>
              <a:ext uri="{FF2B5EF4-FFF2-40B4-BE49-F238E27FC236}">
                <a16:creationId xmlns="" xmlns:a16="http://schemas.microsoft.com/office/drawing/2014/main" id="{563642E2-26EB-4D2D-B613-42A2FEFF5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7131">
            <a:off x="3458944" y="1808189"/>
            <a:ext cx="2404387" cy="1603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eatwell guide">
            <a:extLst>
              <a:ext uri="{FF2B5EF4-FFF2-40B4-BE49-F238E27FC236}">
                <a16:creationId xmlns="" xmlns:a16="http://schemas.microsoft.com/office/drawing/2014/main" id="{E7305D40-F196-44AB-AF66-9E5BA8D60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8775">
            <a:off x="6338099" y="4363333"/>
            <a:ext cx="3583371" cy="253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sports team">
            <a:extLst>
              <a:ext uri="{FF2B5EF4-FFF2-40B4-BE49-F238E27FC236}">
                <a16:creationId xmlns="" xmlns:a16="http://schemas.microsoft.com/office/drawing/2014/main" id="{8F460DB3-044E-4429-A089-D44492DBF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881" y="4954245"/>
            <a:ext cx="2412143" cy="18098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56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70903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‘Diabetes Specialist Dietitian’</a:t>
            </a:r>
            <a:endParaRPr lang="en-GB" sz="3600" b="1" dirty="0"/>
          </a:p>
        </p:txBody>
      </p:sp>
      <p:sp>
        <p:nvSpPr>
          <p:cNvPr id="5" name="TextBox 4"/>
          <p:cNvSpPr txBox="1"/>
          <p:nvPr/>
        </p:nvSpPr>
        <p:spPr>
          <a:xfrm rot="21156809">
            <a:off x="848321" y="1115051"/>
            <a:ext cx="25246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latin typeface="+mj-lt"/>
              </a:rPr>
              <a:t>Face to face/ telephone clinics </a:t>
            </a:r>
            <a:endParaRPr lang="en-GB" sz="30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 rot="785011">
            <a:off x="3932773" y="1396373"/>
            <a:ext cx="40417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latin typeface="+mj-lt"/>
              </a:rPr>
              <a:t>Education sessions for Type 1/2 Diabetes patients</a:t>
            </a:r>
            <a:endParaRPr lang="en-GB" sz="30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 rot="155937">
            <a:off x="-180142" y="2727617"/>
            <a:ext cx="3626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latin typeface="+mj-lt"/>
              </a:rPr>
              <a:t>Working in an MDT</a:t>
            </a:r>
            <a:endParaRPr lang="en-GB" sz="30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 rot="20908388">
            <a:off x="5683742" y="426314"/>
            <a:ext cx="3626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latin typeface="+mj-lt"/>
              </a:rPr>
              <a:t>Audit lead</a:t>
            </a:r>
            <a:endParaRPr lang="en-GB" sz="30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 rot="613728">
            <a:off x="3538879" y="3173079"/>
            <a:ext cx="4829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latin typeface="+mj-lt"/>
              </a:rPr>
              <a:t>Managing a big caseload</a:t>
            </a:r>
            <a:endParaRPr lang="en-GB" sz="30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 rot="21230889">
            <a:off x="4140202" y="4136662"/>
            <a:ext cx="3626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latin typeface="+mj-lt"/>
              </a:rPr>
              <a:t>Lots of learning!</a:t>
            </a:r>
            <a:endParaRPr lang="en-GB" sz="30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 rot="21203501">
            <a:off x="15833" y="3825045"/>
            <a:ext cx="4829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latin typeface="+mj-lt"/>
              </a:rPr>
              <a:t>Student supervision</a:t>
            </a:r>
            <a:endParaRPr lang="en-GB" sz="3000" dirty="0">
              <a:latin typeface="+mj-lt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4" t="37464" r="55206" b="43544"/>
          <a:stretch/>
        </p:blipFill>
        <p:spPr bwMode="auto">
          <a:xfrm>
            <a:off x="9165711" y="161152"/>
            <a:ext cx="2947459" cy="13649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20689" y="445274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 smtClean="0"/>
              <a:t>‘Vice Chair of NWNW BDA Branch’</a:t>
            </a:r>
            <a:endParaRPr lang="en-GB" sz="3200" b="1" dirty="0"/>
          </a:p>
        </p:txBody>
      </p:sp>
      <p:sp>
        <p:nvSpPr>
          <p:cNvPr id="15" name="TextBox 14"/>
          <p:cNvSpPr txBox="1"/>
          <p:nvPr/>
        </p:nvSpPr>
        <p:spPr>
          <a:xfrm rot="21203501">
            <a:off x="-540613" y="5537535"/>
            <a:ext cx="4829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latin typeface="+mj-lt"/>
              </a:rPr>
              <a:t>Team meetings</a:t>
            </a:r>
            <a:endParaRPr lang="en-GB" sz="30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 rot="220489">
            <a:off x="1921244" y="6149800"/>
            <a:ext cx="4829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latin typeface="+mj-lt"/>
              </a:rPr>
              <a:t>Organising and hosting events</a:t>
            </a:r>
            <a:endParaRPr lang="en-GB" sz="30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 rot="21142479">
            <a:off x="4693901" y="5431462"/>
            <a:ext cx="4829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latin typeface="+mj-lt"/>
              </a:rPr>
              <a:t>Promotion through social media</a:t>
            </a:r>
            <a:endParaRPr lang="en-GB" sz="3000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6" t="20827" r="29310" b="18345"/>
          <a:stretch/>
        </p:blipFill>
        <p:spPr bwMode="auto">
          <a:xfrm>
            <a:off x="9165711" y="1706370"/>
            <a:ext cx="2947459" cy="24114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1" t="28276" r="20862" b="15034"/>
          <a:stretch/>
        </p:blipFill>
        <p:spPr bwMode="auto">
          <a:xfrm>
            <a:off x="9165711" y="4248797"/>
            <a:ext cx="2947459" cy="24154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32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0C096B-7820-41E8-919E-335296606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4" y="-385097"/>
            <a:ext cx="6626486" cy="1658198"/>
          </a:xfrm>
        </p:spPr>
        <p:txBody>
          <a:bodyPr>
            <a:normAutofit/>
          </a:bodyPr>
          <a:lstStyle/>
          <a:p>
            <a:r>
              <a:rPr lang="en-GB" sz="4800" dirty="0" smtClean="0"/>
              <a:t>How did I get here?</a:t>
            </a:r>
            <a:endParaRPr lang="en-GB" sz="48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="" xmlns:a16="http://schemas.microsoft.com/office/drawing/2014/main" id="{62BC05B6-2104-4877-96D6-8CBF5753335A}"/>
              </a:ext>
            </a:extLst>
          </p:cNvPr>
          <p:cNvCxnSpPr>
            <a:cxnSpLocks/>
          </p:cNvCxnSpPr>
          <p:nvPr/>
        </p:nvCxnSpPr>
        <p:spPr>
          <a:xfrm>
            <a:off x="111045" y="2729590"/>
            <a:ext cx="1153967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A11F83F-765C-434F-B28B-72816D46ECB0}"/>
              </a:ext>
            </a:extLst>
          </p:cNvPr>
          <p:cNvSpPr txBox="1"/>
          <p:nvPr/>
        </p:nvSpPr>
        <p:spPr>
          <a:xfrm>
            <a:off x="114048" y="1079639"/>
            <a:ext cx="319954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+mj-lt"/>
              </a:rPr>
              <a:t>Biological Sciences </a:t>
            </a:r>
          </a:p>
        </p:txBody>
      </p:sp>
      <p:pic>
        <p:nvPicPr>
          <p:cNvPr id="6" name="Picture 2" descr="Image result for liverpool university">
            <a:extLst>
              <a:ext uri="{FF2B5EF4-FFF2-40B4-BE49-F238E27FC236}">
                <a16:creationId xmlns="" xmlns:a16="http://schemas.microsoft.com/office/drawing/2014/main" id="{DE7CE67D-9367-4711-90B2-7518D5D6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188" y="1956003"/>
            <a:ext cx="1825358" cy="74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0055A3ED-20CC-4CE6-8FF5-731A75144C52}"/>
              </a:ext>
            </a:extLst>
          </p:cNvPr>
          <p:cNvCxnSpPr>
            <a:cxnSpLocks/>
          </p:cNvCxnSpPr>
          <p:nvPr/>
        </p:nvCxnSpPr>
        <p:spPr>
          <a:xfrm>
            <a:off x="1557308" y="1736644"/>
            <a:ext cx="0" cy="9771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F6A03DE-3408-4B4F-B43C-48C89AC74FA7}"/>
              </a:ext>
            </a:extLst>
          </p:cNvPr>
          <p:cNvSpPr txBox="1"/>
          <p:nvPr/>
        </p:nvSpPr>
        <p:spPr>
          <a:xfrm>
            <a:off x="3644336" y="1052015"/>
            <a:ext cx="386984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+mj-lt"/>
              </a:rPr>
              <a:t>Nutrition and Dietetics </a:t>
            </a:r>
          </a:p>
        </p:txBody>
      </p:sp>
      <p:pic>
        <p:nvPicPr>
          <p:cNvPr id="9" name="Picture 4" descr="Image result for chester university">
            <a:extLst>
              <a:ext uri="{FF2B5EF4-FFF2-40B4-BE49-F238E27FC236}">
                <a16:creationId xmlns="" xmlns:a16="http://schemas.microsoft.com/office/drawing/2014/main" id="{ACC32655-7380-4016-AAD8-00F9B3F4B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261" y="2114872"/>
            <a:ext cx="1734198" cy="57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5717B425-721E-4F10-B7CD-5B795D3EE7D2}"/>
              </a:ext>
            </a:extLst>
          </p:cNvPr>
          <p:cNvCxnSpPr>
            <a:cxnSpLocks/>
          </p:cNvCxnSpPr>
          <p:nvPr/>
        </p:nvCxnSpPr>
        <p:spPr>
          <a:xfrm>
            <a:off x="5478312" y="1736644"/>
            <a:ext cx="0" cy="9771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STICK MAN">
            <a:extLst>
              <a:ext uri="{FF2B5EF4-FFF2-40B4-BE49-F238E27FC236}">
                <a16:creationId xmlns="" xmlns:a16="http://schemas.microsoft.com/office/drawing/2014/main" id="{7B645C85-E9C4-455C-BE12-1430ADD10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2" y="1525990"/>
            <a:ext cx="1160836" cy="121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british dietetic association">
            <a:extLst>
              <a:ext uri="{FF2B5EF4-FFF2-40B4-BE49-F238E27FC236}">
                <a16:creationId xmlns="" xmlns:a16="http://schemas.microsoft.com/office/drawing/2014/main" id="{D8122AC8-A3F9-4DAC-A709-3396CD291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241" y="2302326"/>
            <a:ext cx="1787027" cy="35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FBF3A8C6-3392-40B1-AA14-527DB65F6207}"/>
              </a:ext>
            </a:extLst>
          </p:cNvPr>
          <p:cNvCxnSpPr>
            <a:cxnSpLocks/>
          </p:cNvCxnSpPr>
          <p:nvPr/>
        </p:nvCxnSpPr>
        <p:spPr>
          <a:xfrm>
            <a:off x="8895386" y="1621122"/>
            <a:ext cx="0" cy="10851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FC306A4-B593-4E87-B4E7-0900766BB4CC}"/>
              </a:ext>
            </a:extLst>
          </p:cNvPr>
          <p:cNvSpPr txBox="1"/>
          <p:nvPr/>
        </p:nvSpPr>
        <p:spPr>
          <a:xfrm>
            <a:off x="8191999" y="1111400"/>
            <a:ext cx="309338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+mj-lt"/>
              </a:rPr>
              <a:t>BDA Student </a:t>
            </a:r>
            <a:r>
              <a:rPr lang="en-GB" sz="2800" dirty="0" smtClean="0">
                <a:latin typeface="+mj-lt"/>
              </a:rPr>
              <a:t>Rep</a:t>
            </a:r>
            <a:endParaRPr lang="en-GB" sz="2800" dirty="0">
              <a:latin typeface="+mj-lt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="" xmlns:a16="http://schemas.microsoft.com/office/drawing/2014/main" id="{62BC05B6-2104-4877-96D6-8CBF5753335A}"/>
              </a:ext>
            </a:extLst>
          </p:cNvPr>
          <p:cNvCxnSpPr>
            <a:cxnSpLocks/>
          </p:cNvCxnSpPr>
          <p:nvPr/>
        </p:nvCxnSpPr>
        <p:spPr>
          <a:xfrm>
            <a:off x="11448020" y="3148459"/>
            <a:ext cx="0" cy="22906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="" xmlns:a16="http://schemas.microsoft.com/office/drawing/2014/main" id="{62BC05B6-2104-4877-96D6-8CBF5753335A}"/>
              </a:ext>
            </a:extLst>
          </p:cNvPr>
          <p:cNvCxnSpPr>
            <a:cxnSpLocks/>
          </p:cNvCxnSpPr>
          <p:nvPr/>
        </p:nvCxnSpPr>
        <p:spPr>
          <a:xfrm flipH="1">
            <a:off x="629970" y="5893204"/>
            <a:ext cx="1102074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FBF3A8C6-3392-40B1-AA14-527DB65F6207}"/>
              </a:ext>
            </a:extLst>
          </p:cNvPr>
          <p:cNvCxnSpPr>
            <a:cxnSpLocks/>
          </p:cNvCxnSpPr>
          <p:nvPr/>
        </p:nvCxnSpPr>
        <p:spPr>
          <a:xfrm>
            <a:off x="9027620" y="4808020"/>
            <a:ext cx="0" cy="10851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FBF3A8C6-3392-40B1-AA14-527DB65F6207}"/>
              </a:ext>
            </a:extLst>
          </p:cNvPr>
          <p:cNvCxnSpPr>
            <a:cxnSpLocks/>
          </p:cNvCxnSpPr>
          <p:nvPr/>
        </p:nvCxnSpPr>
        <p:spPr>
          <a:xfrm>
            <a:off x="5478312" y="4966138"/>
            <a:ext cx="0" cy="9682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FBF3A8C6-3392-40B1-AA14-527DB65F6207}"/>
              </a:ext>
            </a:extLst>
          </p:cNvPr>
          <p:cNvCxnSpPr>
            <a:cxnSpLocks/>
          </p:cNvCxnSpPr>
          <p:nvPr/>
        </p:nvCxnSpPr>
        <p:spPr>
          <a:xfrm>
            <a:off x="1543965" y="4808020"/>
            <a:ext cx="0" cy="10851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7A11F83F-765C-434F-B28B-72816D46ECB0}"/>
              </a:ext>
            </a:extLst>
          </p:cNvPr>
          <p:cNvSpPr txBox="1"/>
          <p:nvPr/>
        </p:nvSpPr>
        <p:spPr>
          <a:xfrm>
            <a:off x="144148" y="3853912"/>
            <a:ext cx="319954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+mj-lt"/>
              </a:rPr>
              <a:t>Vice Chair of NWNW BDA branch</a:t>
            </a:r>
            <a:endParaRPr lang="en-GB" sz="2800" dirty="0">
              <a:latin typeface="+mj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7A11F83F-765C-434F-B28B-72816D46ECB0}"/>
              </a:ext>
            </a:extLst>
          </p:cNvPr>
          <p:cNvSpPr txBox="1"/>
          <p:nvPr/>
        </p:nvSpPr>
        <p:spPr>
          <a:xfrm>
            <a:off x="4113911" y="3921811"/>
            <a:ext cx="319954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+mj-lt"/>
              </a:rPr>
              <a:t>Diabetes Specialist Dietitian</a:t>
            </a:r>
            <a:endParaRPr lang="en-GB" sz="2800" dirty="0">
              <a:latin typeface="+mj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7A11F83F-765C-434F-B28B-72816D46ECB0}"/>
              </a:ext>
            </a:extLst>
          </p:cNvPr>
          <p:cNvSpPr txBox="1"/>
          <p:nvPr/>
        </p:nvSpPr>
        <p:spPr>
          <a:xfrm>
            <a:off x="7514185" y="3853913"/>
            <a:ext cx="319954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+mj-lt"/>
              </a:rPr>
              <a:t>Rotational acute dietitian</a:t>
            </a:r>
            <a:endParaRPr lang="en-GB" sz="2800" dirty="0">
              <a:latin typeface="+mj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7A11F83F-765C-434F-B28B-72816D46ECB0}"/>
              </a:ext>
            </a:extLst>
          </p:cNvPr>
          <p:cNvSpPr txBox="1"/>
          <p:nvPr/>
        </p:nvSpPr>
        <p:spPr>
          <a:xfrm>
            <a:off x="3644336" y="6334780"/>
            <a:ext cx="54696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+mj-lt"/>
              </a:rPr>
              <a:t>Private work and courses….</a:t>
            </a:r>
            <a:endParaRPr lang="en-GB" sz="2800" dirty="0">
              <a:latin typeface="+mj-lt"/>
            </a:endParaRPr>
          </a:p>
        </p:txBody>
      </p:sp>
      <p:cxnSp>
        <p:nvCxnSpPr>
          <p:cNvPr id="4099" name="Straight Arrow Connector 4098"/>
          <p:cNvCxnSpPr/>
          <p:nvPr/>
        </p:nvCxnSpPr>
        <p:spPr>
          <a:xfrm flipH="1" flipV="1">
            <a:off x="4113911" y="5992970"/>
            <a:ext cx="472964" cy="4556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880881" y="5921942"/>
            <a:ext cx="92515" cy="5266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7630510" y="5921942"/>
            <a:ext cx="402914" cy="5266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6" descr="Image result for british dietetic association">
            <a:extLst>
              <a:ext uri="{FF2B5EF4-FFF2-40B4-BE49-F238E27FC236}">
                <a16:creationId xmlns="" xmlns:a16="http://schemas.microsoft.com/office/drawing/2014/main" id="{D8122AC8-A3F9-4DAC-A709-3396CD291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325" y="5450270"/>
            <a:ext cx="1787027" cy="35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3C4FBD3E-648D-49B6-A369-8CE89DBCF606}"/>
              </a:ext>
            </a:extLst>
          </p:cNvPr>
          <p:cNvSpPr txBox="1"/>
          <p:nvPr/>
        </p:nvSpPr>
        <p:spPr>
          <a:xfrm>
            <a:off x="-162407" y="4681156"/>
            <a:ext cx="99791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500" b="1" i="1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4" t="37464" r="55206" b="43544"/>
          <a:stretch/>
        </p:blipFill>
        <p:spPr bwMode="auto">
          <a:xfrm>
            <a:off x="9138669" y="4942117"/>
            <a:ext cx="2005978" cy="9289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1" t="22381" r="40087" b="26744"/>
          <a:stretch/>
        </p:blipFill>
        <p:spPr bwMode="auto">
          <a:xfrm>
            <a:off x="5630257" y="5079440"/>
            <a:ext cx="1497780" cy="81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41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059E-6 -7.40741E-7 C 0.15319 -0.10902 0.33034 -0.00648 0.49551 -0.00926 C 0.52 -0.00972 0.54462 -0.01342 0.56911 -0.01389 C 0.65638 -0.01574 0.74339 -0.01551 0.83041 -0.0162 C 0.85125 -0.01898 0.8407 -0.01828 0.86154 -0.01828 C 0.87964 0.06204 0.86818 0.03102 0.87066 0.19537 C 0.87092 0.26667 0.87079 0.33797 0.87196 0.40926 C 0.87196 0.42037 0.87665 0.43033 0.87717 0.44144 C 0.87769 0.46366 0.87717 0.48588 0.87717 0.50811 L -0.01029 0.48496 L -0.0194 0.47824 L 0.00131 0.47824 " pathEditMode="relative" ptsTypes="ffffffffAAAA">
                                      <p:cBhvr>
                                        <p:cTn id="6" dur="6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6124"/>
            <a:ext cx="10515600" cy="1325563"/>
          </a:xfrm>
        </p:spPr>
        <p:txBody>
          <a:bodyPr/>
          <a:lstStyle/>
          <a:p>
            <a:r>
              <a:rPr lang="en-GB" dirty="0" smtClean="0"/>
              <a:t>Advice for students…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814" y="1715267"/>
            <a:ext cx="8053554" cy="3786899"/>
          </a:xfrm>
        </p:spPr>
        <p:txBody>
          <a:bodyPr>
            <a:noAutofit/>
          </a:bodyPr>
          <a:lstStyle/>
          <a:p>
            <a:r>
              <a:rPr lang="en-GB" dirty="0">
                <a:latin typeface="+mj-lt"/>
              </a:rPr>
              <a:t>Start the process now! </a:t>
            </a:r>
          </a:p>
          <a:p>
            <a:r>
              <a:rPr lang="en-GB" dirty="0" smtClean="0">
                <a:latin typeface="+mj-lt"/>
              </a:rPr>
              <a:t>Go for what interests you </a:t>
            </a:r>
          </a:p>
          <a:p>
            <a:r>
              <a:rPr lang="en-GB" dirty="0" smtClean="0">
                <a:latin typeface="+mj-lt"/>
              </a:rPr>
              <a:t>The job isn’t just in the NHS, start thinking of areas you’d like to work in</a:t>
            </a:r>
            <a:endParaRPr lang="en-GB" dirty="0">
              <a:latin typeface="+mj-lt"/>
            </a:endParaRPr>
          </a:p>
          <a:p>
            <a:r>
              <a:rPr lang="en-GB" dirty="0" smtClean="0">
                <a:latin typeface="+mj-lt"/>
              </a:rPr>
              <a:t>There is lots to look forward to if you’re thinking about going into this career</a:t>
            </a:r>
          </a:p>
          <a:p>
            <a:r>
              <a:rPr lang="en-GB" dirty="0" smtClean="0">
                <a:latin typeface="+mj-lt"/>
              </a:rPr>
              <a:t>Talk to dietitians and have a discussion about what you can do next </a:t>
            </a:r>
          </a:p>
          <a:p>
            <a:r>
              <a:rPr lang="en-GB" dirty="0" smtClean="0">
                <a:latin typeface="+mj-lt"/>
              </a:rPr>
              <a:t>Working well and enjoy studying at university</a:t>
            </a:r>
          </a:p>
          <a:p>
            <a:endParaRPr lang="en-GB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" t="28966" r="60603" b="9792"/>
          <a:stretch/>
        </p:blipFill>
        <p:spPr bwMode="auto">
          <a:xfrm>
            <a:off x="8245367" y="1529253"/>
            <a:ext cx="3767958" cy="37679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51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2117" y="718375"/>
            <a:ext cx="4585138" cy="1325563"/>
          </a:xfrm>
        </p:spPr>
        <p:txBody>
          <a:bodyPr/>
          <a:lstStyle/>
          <a:p>
            <a:pPr algn="ctr"/>
            <a:r>
              <a:rPr lang="en-GB" dirty="0" smtClean="0"/>
              <a:t>Any questions?</a:t>
            </a:r>
            <a:endParaRPr lang="en-GB" dirty="0"/>
          </a:p>
        </p:txBody>
      </p:sp>
      <p:pic>
        <p:nvPicPr>
          <p:cNvPr id="3" name="Graphic 4">
            <a:extLst>
              <a:ext uri="{FF2B5EF4-FFF2-40B4-BE49-F238E27FC236}">
                <a16:creationId xmlns:a16="http://schemas.microsoft.com/office/drawing/2014/main" xmlns="" id="{5263D39D-AE72-4024-A00A-95E2C08DE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591499" y="1886283"/>
            <a:ext cx="6125379" cy="45940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A5BF1B9-DEBB-401C-B581-911EB8C1CE45}"/>
              </a:ext>
            </a:extLst>
          </p:cNvPr>
          <p:cNvSpPr txBox="1"/>
          <p:nvPr/>
        </p:nvSpPr>
        <p:spPr>
          <a:xfrm>
            <a:off x="5753083" y="2620022"/>
            <a:ext cx="1482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6800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8A4D98411DD94E9E99260E06FDEF97" ma:contentTypeVersion="0" ma:contentTypeDescription="Create a new document." ma:contentTypeScope="" ma:versionID="94ad06f032b0abd901b1926f3367794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45EDE6D-917D-4231-9941-1849CF064AD1}"/>
</file>

<file path=customXml/itemProps2.xml><?xml version="1.0" encoding="utf-8"?>
<ds:datastoreItem xmlns:ds="http://schemas.openxmlformats.org/officeDocument/2006/customXml" ds:itemID="{563FCE08-427E-431A-AAD5-997546B439BA}"/>
</file>

<file path=customXml/itemProps3.xml><?xml version="1.0" encoding="utf-8"?>
<ds:datastoreItem xmlns:ds="http://schemas.openxmlformats.org/officeDocument/2006/customXml" ds:itemID="{705BF541-DD0C-4A30-8C8C-E07F28416987}"/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352</Words>
  <Application>Microsoft Office PowerPoint</Application>
  <PresentationFormat>Custom</PresentationFormat>
  <Paragraphs>96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Life as a Registered Dietitian</vt:lpstr>
      <vt:lpstr>Who are dietitians?</vt:lpstr>
      <vt:lpstr>Skills and Experience</vt:lpstr>
      <vt:lpstr>Life as a student dietitian </vt:lpstr>
      <vt:lpstr>Where can I work as a dietitian?</vt:lpstr>
      <vt:lpstr>‘Diabetes Specialist Dietitian’</vt:lpstr>
      <vt:lpstr>How did I get here?</vt:lpstr>
      <vt:lpstr>Advice for students…</vt:lpstr>
      <vt:lpstr>Any questions?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in Physiotherapy and Nutrition</dc:title>
  <dc:creator>Emma Langan</dc:creator>
  <cp:lastModifiedBy>Emma Langan</cp:lastModifiedBy>
  <cp:revision>23</cp:revision>
  <dcterms:created xsi:type="dcterms:W3CDTF">2021-01-16T17:44:35Z</dcterms:created>
  <dcterms:modified xsi:type="dcterms:W3CDTF">2021-01-27T09:21:32Z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0x010100DA8A4D98411DD94E9E99260E06FDEF97</vt:lpwstr>
  </property>
</Properties>
</file>